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pmPRSettings.xml" ContentType="application/vnd.ms-powerpoint.pmPRSettin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696" r:id="rId2"/>
    <p:sldId id="805" r:id="rId3"/>
    <p:sldId id="812" r:id="rId4"/>
    <p:sldId id="811" r:id="rId5"/>
    <p:sldId id="779" r:id="rId6"/>
    <p:sldId id="797" r:id="rId7"/>
    <p:sldId id="816" r:id="rId8"/>
    <p:sldId id="814" r:id="rId9"/>
    <p:sldId id="785" r:id="rId10"/>
    <p:sldId id="786" r:id="rId11"/>
    <p:sldId id="787" r:id="rId12"/>
    <p:sldId id="788" r:id="rId13"/>
    <p:sldId id="789" r:id="rId14"/>
    <p:sldId id="790" r:id="rId15"/>
    <p:sldId id="791" r:id="rId16"/>
    <p:sldId id="801" r:id="rId17"/>
    <p:sldId id="792" r:id="rId18"/>
    <p:sldId id="793" r:id="rId19"/>
    <p:sldId id="794" r:id="rId20"/>
    <p:sldId id="795" r:id="rId21"/>
    <p:sldId id="796" r:id="rId22"/>
    <p:sldId id="815" r:id="rId23"/>
    <p:sldId id="798" r:id="rId24"/>
    <p:sldId id="799" r:id="rId25"/>
    <p:sldId id="800" r:id="rId26"/>
    <p:sldId id="817" r:id="rId27"/>
  </p:sldIdLst>
  <p:sldSz cx="9144000" cy="5143500" type="screen16x9"/>
  <p:notesSz cx="5554663" cy="10234613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175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mPRSettings.xml>�<?xml version="1.0" encoding="UTF-8"?>
<!DOCTYPE plist PUBLIC "-//Apple Computer//DTD PLIST 1.0//EN" "http://www.apple.com/DTDs/PropertyList-1.0.dtd">
<plist version="1.0">
<dict>
	<key>com.apple.print.PageFormat.PMHorizontalRes</key>
	<dict>
		<key>com.apple.print.ticket.creator</key>
		<string>com.apple.printingmanager</string>
		<key>com.apple.print.ticket.itemArray</key>
		<array>
			<dict>
				<key>com.apple.print.PageFormat.PMHorizontalRes</key>
				<real>300</real>
				<key>com.apple.print.ticket.client</key>
				<string>com.apple.printingmanager</string>
				<key>com.apple.print.ticket.modDate</key>
				<date>2007-10-03T20:40:51Z</date>
				<key>com.apple.print.ticket.stateFlag</key>
				<integer>0</integer>
			</dict>
		</array>
	</dict>
	<key>com.apple.print.PageFormat.PMOrientation</key>
	<dict>
		<key>com.apple.print.ticket.creator</key>
		<string>com.apple.printingmanager</string>
		<key>com.apple.print.ticket.itemArray</key>
		<array>
			<dict>
				<key>com.apple.print.PageFormat.PMOrientation</key>
				<integer>2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com.apple.print.PageFormat.PMScaling</key>
	<dict>
		<key>com.apple.print.ticket.creator</key>
		<string>com.apple.printingmanager</string>
		<key>com.apple.print.ticket.itemArray</key>
		<array>
			<dict>
				<key>com.apple.print.PageFormat.PMScaling</key>
				<real>1</real>
				<key>com.apple.print.ticket.client</key>
				<string>com.apple.printingmanager</string>
				<key>com.apple.print.ticket.modDate</key>
				<date>2007-10-03T20:40:13Z</date>
				<key>com.apple.print.ticket.stateFlag</key>
				<integer>0</integer>
			</dict>
		</array>
	</dict>
	<key>com.apple.print.PageFormat.PMVerticalRes</key>
	<dict>
		<key>com.apple.print.ticket.creator</key>
		<string>com.apple.printingmanager</string>
		<key>com.apple.print.ticket.itemArray</key>
		<array>
			<dict>
				<key>com.apple.print.PageFormat.PMVerticalRes</key>
				<real>300</real>
				<key>com.apple.print.ticket.client</key>
				<string>com.apple.printingmanager</string>
				<key>com.apple.print.ticket.modDate</key>
				<date>2007-10-03T20:40:51Z</date>
				<key>com.apple.print.ticket.stateFlag</key>
				<integer>0</integer>
			</dict>
		</array>
	</dict>
	<key>com.apple.print.PageFormat.PMVerticalScaling</key>
	<dict>
		<key>com.apple.print.ticket.creator</key>
		<string>com.apple.printingmanager</string>
		<key>com.apple.print.ticket.itemArray</key>
		<array>
			<dict>
				<key>com.apple.print.PageFormat.PMVerticalScaling</key>
				<real>1</real>
				<key>com.apple.print.ticket.client</key>
				<string>com.apple.printingmanager</string>
				<key>com.apple.print.ticket.modDate</key>
				<date>2007-10-03T20:40:13Z</date>
				<key>com.apple.print.ticket.stateFlag</key>
				<integer>0</integer>
			</dict>
		</array>
	</dict>
	<key>com.apple.print.subTicket.paper_info_ticket</key>
	<dict>
		<key>com.apple.print.PageFormat.PMAdjustedPageRect</key>
		<dict>
			<key>com.apple.print.ticket.creator</key>
			<string>com.apple.printingmanager</string>
			<key>com.apple.print.ticket.itemArray</key>
			<array>
				<dict>
					<key>com.apple.print.PageFormat.PMAdjustedPageRect</key>
					<array>
						<real>0.0</real>
						<real>0.0</real>
						<real>2400</real>
						<real>3058.3333333333335</real>
					</array>
					<key>com.apple.print.ticket.client</key>
					<string>com.apple.printingmanager</string>
					<key>com.apple.print.ticket.modDate</key>
					<date>2007-10-03T20:41:08Z</date>
					<key>com.apple.print.ticket.stateFlag</key>
					<integer>0</integer>
				</dict>
			</array>
		</dict>
		<key>com.apple.print.PageFormat.PMAdjustedPaperRect</key>
		<dict>
			<key>com.apple.print.ticket.creator</key>
			<string>com.apple.printingmanager</string>
			<key>com.apple.print.ticket.itemArray</key>
			<array>
				<dict>
					<key>com.apple.print.PageFormat.PMAdjustedPaperRect</key>
					<array>
						<real>-75</real>
						<real>-75</real>
						<real>2475</real>
						<real>3225.0000000000005</real>
					</array>
					<key>com.apple.print.ticket.client</key>
					<string>com.apple.printingmanager</string>
					<key>com.apple.print.ticket.modDate</key>
					<date>2007-10-03T20:41:08Z</date>
					<key>com.apple.print.ticket.stateFlag</key>
					<integer>0</integer>
				</dict>
			</array>
		</dict>
		<key>com.apple.print.PaperInfo.PMPaperName</key>
		<dict>
			<key>com.apple.print.ticket.creator</key>
			<string>com.apple.print.pm.PostScript</string>
			<key>com.apple.print.ticket.itemArray</key>
			<array>
				<dict>
					<key>com.apple.print.PaperInfo.PMPaperName</key>
					<string>na-letter</string>
					<key>com.apple.print.ticket.client</key>
					<string>com.apple.print.pm.PostScript</string>
					<key>com.apple.print.ticket.modDate</key>
					<date>2003-07-01T17:49:36Z</date>
					<key>com.apple.print.ticket.stateFlag</key>
					<integer>1</integer>
				</dict>
			</array>
		</dict>
		<key>com.apple.print.PaperInfo.PMUnadjustedPageRect</key>
		<dict>
			<key>com.apple.print.ticket.creator</key>
			<string>com.apple.print.pm.PostScript</string>
			<key>com.apple.print.ticket.itemArray</key>
			<array>
				<dict>
					<key>com.apple.print.PaperInfo.PMUnadjustedPageRect</key>
					<array>
						<real>0.0</real>
						<real>0.0</real>
						<real>734</real>
						<real>576</real>
					</array>
					<key>com.apple.print.ticket.client</key>
					<string>com.apple.printingmanager</string>
					<key>com.apple.print.ticket.modDate</key>
					<date>2007-10-03T20:40:13Z</date>
					<key>com.apple.print.ticket.stateFlag</key>
					<integer>0</integer>
				</dict>
			</array>
		</dict>
		<key>com.apple.print.PaperInfo.PMUnadjustedPaperRect</key>
		<dict>
			<key>com.apple.print.ticket.creator</key>
			<string>com.apple.print.pm.PostScript</string>
			<key>com.apple.print.ticket.itemArray</key>
			<array>
				<dict>
					<key>com.apple.print.PaperInfo.PMUnadjustedPaperRect</key>
					<array>
						<real>-18</real>
						<real>-18</real>
						<real>774</real>
						<real>594</real>
					</array>
					<key>com.apple.print.ticket.client</key>
					<string>com.apple.printingmanager</string>
					<key>com.apple.print.ticket.modDate</key>
					<date>2007-10-03T20:40:13Z</date>
					<key>com.apple.print.ticket.stateFlag</key>
					<integer>0</integer>
				</dict>
			</array>
		</dict>
		<key>com.apple.print.PaperInfo.ppd.PMPaperName</key>
		<dict>
			<key>com.apple.print.ticket.creator</key>
			<string>com.apple.print.pm.PostScript</string>
			<key>com.apple.print.ticket.itemArray</key>
			<array>
				<dict>
					<key>com.apple.print.PaperInfo.ppd.PMPaperName</key>
					<string>US Letter</string>
					<key>com.apple.print.ticket.client</key>
					<string>com.apple.print.pm.PostScript</string>
					<key>com.apple.print.ticket.modDate</key>
					<date>2003-07-01T17:49:36Z</date>
					<key>com.apple.print.ticket.stateFlag</key>
					<integer>1</integer>
				</dict>
			</array>
		</dict>
		<key>com.apple.print.ticket.APIVersion</key>
		<string>00.20</string>
		<key>com.apple.print.ticket.privateLock</key>
		<false/>
		<key>com.apple.print.ticket.type</key>
		<string>com.apple.print.PaperInfoTicket</string>
	</dict>
	<key>com.apple.print.ticket.APIVersion</key>
	<string>00.20</string>
	<key>com.apple.print.ticket.privateLock</key>
	<false/>
	<key>com.apple.print.ticket.type</key>
	<string>com.apple.print.PageFormatTicket</string>
</dict>
</plist>
�><?xml version="1.0" encoding="UTF-8"?>
<!DOCTYPE plist PUBLIC "-//Apple Computer//DTD PLIST 1.0//EN" "http://www.apple.com/DTDs/PropertyList-1.0.dtd">
<plist version="1.0">
<dict>
	<key>JRHOLDKEY</key>
	<dict>
		<key>com.apple.print.ticket.creator</key>
		<string>JobRouting</string>
		<key>com.apple.print.ticket.itemArray</key>
		<array>
			<dict>
				<key>JRHOLDKEY</key>
				<string></string>
				<key>com.apple.print.ticket.client</key>
				<string>JobRouting</string>
				<key>com.apple.print.ticket.modDate</key>
				<date>2007-10-03T20:41:08Z</date>
				<key>com.apple.print.ticket.stateFlag</key>
				<integer>0</integer>
			</dict>
		</array>
	</dict>
	<key>JRUSERNAME</key>
	<dict>
		<key>com.apple.print.ticket.creator</key>
		<string>JobRouting</string>
		<key>com.apple.print.ticket.itemArray</key>
		<array>
			<dict>
				<key>JRUSERNAME</key>
				<string></string>
				<key>com.apple.print.ticket.client</key>
				<string>JobRouting</string>
				<key>com.apple.print.ticket.modDate</key>
				<date>2007-10-03T20:41:08Z</date>
				<key>com.apple.print.ticket.stateFlag</key>
				<integer>0</integer>
			</dict>
		</array>
	</dict>
	<key>PrintTo</key>
	<dict>
		<key>com.apple.print.ticket.creator</key>
		<string>JobRouting</string>
		<key>com.apple.print.ticket.itemArray</key>
		<array>
			<dict>
				<key>PrintTo</key>
				<string>JRPrinter</string>
				<key>com.apple.print.ticket.client</key>
				<string>JobRouting</string>
				<key>com.apple.print.ticket.modDate</key>
				<date>2007-10-03T20:41:08Z</date>
				<key>com.apple.print.ticket.stateFlag</key>
				<integer>0</integer>
			</dict>
		</array>
	</dict>
	<key>com.apple.print.DocumentTicket.PMSpoolFormat</key>
	<dict>
		<key>com.apple.print.ticket.creator</key>
		<string>com.apple.printingmanager</string>
		<key>com.apple.print.ticket.itemArray</key>
		<array>
			<dict>
				<key>com.apple.print.DocumentTicket.PMSpoolFormat</key>
				<string>application/pdf</string>
				<key>com.apple.print.ticket.client</key>
				<string>com.apple.printingmanager</string>
				<key>com.apple.print.ticket.modDate</key>
				<date>2007-10-03T20:40:13Z</date>
				<key>com.apple.print.ticket.stateFlag</key>
				<integer>0</integer>
			</dict>
		</array>
	</dict>
	<key>com.apple.print.JobInfo.PMJobName</key>
	<dict>
		<key>com.apple.print.ticket.creator</key>
		<string>com.apple.printingmanager</string>
		<key>com.apple.print.ticket.itemArray</key>
		<array>
			<dict>
				<key>com.apple.print.JobInfo.PMJobName</key>
				<string>Introducing PowerPoint 2008.potx</string>
				<key>com.apple.print.ticket.client</key>
				<string>com.apple.printingmanager</string>
				<key>com.apple.print.ticket.modDate</key>
				<date>2007-10-03T20:40:52Z</date>
				<key>com.apple.print.ticket.stateFlag</key>
				<integer>0</integer>
			</dict>
		</array>
	</dict>
	<key>com.apple.print.PrintSettings.PMBorder</key>
	<dict>
		<key>com.apple.print.ticket.creator</key>
		<string>com.apple.printingmanager</string>
		<key>com.apple.print.ticket.itemArray</key>
		<array>
			<dict>
				<key>com.apple.print.PrintSettings.PMBorder</key>
				<false/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com.apple.print.PrintSettings.PMColorMatchingMode</key>
	<dict>
		<key>com.apple.print.ticket.creator</key>
		<string>com.apple.printingmanager</string>
		<key>com.apple.print.ticket.itemArray</key>
		<array>
			<dict>
				<key>com.apple.print.PrintSettings.PMColorMatchingMode</key>
				<integer>0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com.apple.print.PrintSettings.PMColorSyncProfileID</key>
	<dict>
		<key>com.apple.print.ticket.creator</key>
		<string>com.apple.printingmanager</string>
		<key>com.apple.print.ticket.itemArray</key>
		<array>
			<dict>
				<key>com.apple.print.PrintSettings.PMColorSyncProfileID</key>
				<integer>1294</integer>
				<key>com.apple.print.ticket.client</key>
				<string>com.apple.printingmanager</string>
				<key>com.apple.print.ticket.modDate</key>
				<date>2007-10-03T20:40:13Z</date>
				<key>com.apple.print.ticket.stateFlag</key>
				<integer>0</integer>
			</dict>
		</array>
	</dict>
	<key>com.apple.print.PrintSettings.PMCopies</key>
	<dict>
		<key>com.apple.print.ticket.creator</key>
		<string>com.apple.printingmanager</string>
		<key>com.apple.print.ticket.itemArray</key>
		<array>
			<dict>
				<key>com.apple.print.PrintSettings.PMCopies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com.apple.print.PrintSettings.PMCopyCollate</key>
	<dict>
		<key>com.apple.print.ticket.creator</key>
		<string>com.apple.printingmanager</string>
		<key>com.apple.print.ticket.itemArray</key>
		<array>
			<dict>
				<key>com.apple.print.PrintSettings.PMCopyCollate</key>
				<true/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com.apple.print.PrintSettings.PMDestinationType</key>
	<dict>
		<key>com.apple.print.ticket.creator</key>
		<string>com.apple.printingmanager</string>
		<key>com.apple.print.ticket.itemArray</key>
		<array>
			<dict>
				<key>com.apple.print.PrintSettings.PMDestinationType</key>
				<integer>1</integer>
				<key>com.apple.print.ticket.client</key>
				<string>com.apple.printingmanager</string>
				<key>com.apple.print.ticket.modDate</key>
				<date>2007-10-03T20:40:52Z</date>
				<key>com.apple.print.ticket.stateFlag</key>
				<integer>0</integer>
			</dict>
		</array>
	</dict>
	<key>com.apple.print.PrintSettings.PMDuplexing</key>
	<dict>
		<key>com.apple.print.ticket.creator</key>
		<string>com.apple.printingmanager</string>
		<key>com.apple.print.ticket.itemArray</key>
		<array>
			<dict>
				<key>com.apple.print.PrintSettings.PMDuplexing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com.apple.print.PrintSettings.PMFirstPage</key>
	<dict>
		<key>com.apple.print.ticket.creator</key>
		<string>com.apple.printingmanager</string>
		<key>com.apple.print.ticket.itemArray</key>
		<array>
			<dict>
				<key>com.apple.print.PrintSettings.PMFirstPage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com.apple.print.PrintSettings.PMLastPage</key>
	<dict>
		<key>com.apple.print.ticket.creator</key>
		<string>com.apple.printingmanager</string>
		<key>com.apple.print.ticket.itemArray</key>
		<array>
			<dict>
				<key>com.apple.print.PrintSettings.PMLastPage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com.apple.print.PrintSettings.PMLayoutColumns</key>
	<dict>
		<key>com.apple.print.ticket.creator</key>
		<string>com.apple.printingmanager</string>
		<key>com.apple.print.ticket.itemArray</key>
		<array>
			<dict>
				<key>com.apple.print.PrintSettings.PMLayoutColumns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com.apple.print.PrintSettings.PMLayoutDirection</key>
	<dict>
		<key>com.apple.print.ticket.creator</key>
		<string>com.apple.printingmanager</string>
		<key>com.apple.print.ticket.itemArray</key>
		<array>
			<dict>
				<key>com.apple.print.PrintSettings.PMLayoutDirection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com.apple.print.PrintSettings.PMLayoutNUp</key>
	<dict>
		<key>com.apple.print.ticket.creator</key>
		<string>com.apple.printingmanager</string>
		<key>com.apple.print.ticket.itemArray</key>
		<array>
			<dict>
				<key>com.apple.print.PrintSettings.PMLayoutNUp</key>
				<false/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com.apple.print.PrintSettings.PMLayoutRows</key>
	<dict>
		<key>com.apple.print.ticket.creator</key>
		<string>com.apple.printingmanager</string>
		<key>com.apple.print.ticket.itemArray</key>
		<array>
			<dict>
				<key>com.apple.print.PrintSettings.PMLayoutRows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com.apple.print.PrintSettings.PMLayoutTileOrientation</key>
	<dict>
		<key>com.apple.print.ticket.creator</key>
		<string>com.apple.printingmanager</string>
		<key>com.apple.print.ticket.itemArray</key>
		<array>
			<dict>
				<key>com.apple.print.PrintSettings.PMLayoutTileOrientation</key>
				<integer>2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com.apple.print.PrintSettings.PMOrientation</key>
	<dict>
		<key>com.apple.print.ticket.creator</key>
		<string>com.apple.printingmanager</string>
		<key>com.apple.print.ticket.itemArray</key>
		<array>
			<dict>
				<key>com.apple.print.PrintSettings.PMOrientation</key>
				<integer>2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com.apple.print.PrintSettings.PMPageRange</key>
	<dict>
		<key>com.apple.print.ticket.creator</key>
		<string>com.apple.printingmanager</string>
		<key>com.apple.print.ticket.itemArray</key>
		<array>
			<dict>
				<key>com.apple.print.PrintSettings.PMPageRange</key>
				<array>
					<integer>1</integer>
					<integer>1</integer>
				</array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com.apple.print.PrintSettings.PMPrimaryPaperFeed</key>
	<dict>
		<key>com.apple.print.ticket.creator</key>
		<string>com.apple.printingmanager</string>
		<key>com.apple.print.ticket.itemArray</key>
		<array>
			<dict>
				<key>com.apple.print.PrintSettings.PMPrimaryPaperFeed</key>
				<array>
					<string>PageSize</string>
					<string></string>
				</array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com.apple.print.PrintSettings.kPMPPDDictStr</key>
	<dict>
		<key>com.apple.print.ticket.creator</key>
		<string>com.apple.printingmanager</string>
		<key>com.apple.print.ticket.itemArray</key>
		<array>
			<dict>
				<key>com.apple.print.PrintSettings.kPMPPDDictStr</key>
				<dict>
					<key>BLW</key>
					<string>PrinterS</string>
					<key>BlackBalance</key>
					<string>PrinterS</string>
					<key>ColorSaver</key>
					<string>PrinterS</string>
					<key>CyanBalance</key>
					<string>PrinterS</string>
					<key>FormSubstitution</key>
					<string>PrinterS</string>
					<key>HolePunch</key>
					<string>PrinterS</string>
					<key>MagentaBalance</key>
					<string>PrinterS</string>
					<key>ManualCMYK</key>
					<string>PrinterS</string>
					<key>ManualRGBGraphics</key>
					<string>PrinterS</string>
					<key>ManualRGBImage</key>
					<string>PrinterS</string>
					<key>ManualRGBText</key>
					<string>PrinterS</string>
					<key>MediaColor</key>
					<string>PrinterS</string>
					<key>MediaType</key>
					<string>PrinterS</string>
					<key>Offset</key>
					<string>PrinterS</string>
					<key>OutputBin</key>
					<string>PrinterS</string>
					<key>PrintQuality</key>
					<string>PrinterS</string>
					<key>SepPages</key>
					<string>PrinterS</string>
					<key>SepSource</key>
					<string>PrinterS</string>
					<key>StapleJob</key>
					<string>PrinterS</string>
					<key>TonerDarkness</key>
					<string>PrinterS</string>
					<key>YellowBalance</key>
					<string>PrinterS</string>
				</dict>
				<key>com.apple.print.ticket.client</key>
				<string>com.apple.printingmanager</string>
				<key>com.apple.print.ticket.modDate</key>
				<date>2007-10-03T20:40:52Z</date>
				<key>com.apple.print.ticket.stateFlag</key>
				<integer>0</integer>
			</dict>
		</array>
	</dict>
	<key>com.apple.print.PrintSettingsTicket.clrm</key>
	<dict>
		<key>com.apple.print.ticket.creator</key>
		<string>com.microsoft.printingmanager</string>
		<key>com.apple.print.ticket.itemArray</key>
		<array>
			<dict>
				<key>com.apple.print.PrintSettingsTicket.clrm</key>
				<integer>1</integer>
				<key>com.apple.print.ticket.client</key>
				<string>com.microsoft.printingmanager</string>
				<key>com.apple.print.ticket.modDate</key>
				<date>2007-10-03T20:41:08Z</date>
				<key>com.apple.print.ticket.stateFlag</key>
				<integer>0</integer>
			</dict>
		</array>
	</dict>
	<key>com.apple.print.PrintSettingsTicket.stfp</key>
	<dict>
		<key>com.apple.print.ticket.creator</key>
		<string>com.microsoft.printingmanager</string>
		<key>com.apple.print.ticket.itemArray</key>
		<array>
			<dict>
				<key>com.apple.print.PrintSettingsTicket.stfp</key>
				<false/>
				<key>com.apple.print.ticket.client</key>
				<string>com.microsoft.printingmanager</string>
				<key>com.apple.print.ticket.modDate</key>
				<date>2007-10-03T20:41:08Z</date>
				<key>com.apple.print.ticket.stateFlag</key>
				<integer>0</integer>
			</dict>
		</array>
	</dict>
	<key>com.apple.print.ticket.APIVersion</key>
	<string>00.20</string>
	<key>com.apple.print.ticket.privateLock</key>
	<false/>
	<key>com.apple.print.ticket.type</key>
	<string>com.apple.print.PrintSettingsTicket</string>
</dict>
</plist>
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gray" frameSlides="1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A70B4"/>
    <a:srgbClr val="CCECFF"/>
    <a:srgbClr val="D34817"/>
    <a:srgbClr val="2D2D2F"/>
    <a:srgbClr val="50AFE1"/>
    <a:srgbClr val="4E4E4E"/>
    <a:srgbClr val="5A5A5A"/>
    <a:srgbClr val="FF9D18"/>
    <a:srgbClr val="FBFBFB"/>
    <a:srgbClr val="44B1F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0" autoAdjust="0"/>
    <p:restoredTop sz="64138" autoAdjust="0"/>
  </p:normalViewPr>
  <p:slideViewPr>
    <p:cSldViewPr>
      <p:cViewPr varScale="1">
        <p:scale>
          <a:sx n="150" d="100"/>
          <a:sy n="150" d="100"/>
        </p:scale>
        <p:origin x="-232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264" y="-96"/>
      </p:cViewPr>
      <p:guideLst>
        <p:guide orient="horz" pos="3224"/>
        <p:guide pos="175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70" Type="http://schemas.openxmlformats.org/officeDocument/2006/relationships/pmPRSettings" Target="pmPRSetting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FA2C00-CE09-4EFE-9A10-20B0F7EE3461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574526A7-FFE0-4413-9275-8D0689D3C49A}">
      <dgm:prSet/>
      <dgm:spPr>
        <a:solidFill>
          <a:srgbClr val="0A70B4"/>
        </a:solidFill>
      </dgm:spPr>
      <dgm:t>
        <a:bodyPr/>
        <a:lstStyle/>
        <a:p>
          <a:pPr rtl="0"/>
          <a:r>
            <a:rPr lang="en-GB" dirty="0" smtClean="0"/>
            <a:t>Can pay and will pay</a:t>
          </a:r>
          <a:endParaRPr lang="en-GB" dirty="0"/>
        </a:p>
      </dgm:t>
    </dgm:pt>
    <dgm:pt modelId="{DF58A15C-EDD1-47EE-B023-F14342129623}" type="parTrans" cxnId="{BB9625DC-8CAC-47C2-A26D-F0ECF7003D98}">
      <dgm:prSet/>
      <dgm:spPr/>
      <dgm:t>
        <a:bodyPr/>
        <a:lstStyle/>
        <a:p>
          <a:endParaRPr lang="en-GB"/>
        </a:p>
      </dgm:t>
    </dgm:pt>
    <dgm:pt modelId="{3AD4429F-53E2-4A8C-A6E2-93C41E943818}" type="sibTrans" cxnId="{BB9625DC-8CAC-47C2-A26D-F0ECF7003D98}">
      <dgm:prSet/>
      <dgm:spPr/>
      <dgm:t>
        <a:bodyPr/>
        <a:lstStyle/>
        <a:p>
          <a:endParaRPr lang="en-GB"/>
        </a:p>
      </dgm:t>
    </dgm:pt>
    <dgm:pt modelId="{9F78333A-48ED-45BA-96FC-2DA2F447E7CF}">
      <dgm:prSet/>
      <dgm:spPr>
        <a:solidFill>
          <a:srgbClr val="0A70B4"/>
        </a:solidFill>
      </dgm:spPr>
      <dgm:t>
        <a:bodyPr/>
        <a:lstStyle/>
        <a:p>
          <a:pPr rtl="0"/>
          <a:r>
            <a:rPr lang="en-GB" dirty="0" smtClean="0"/>
            <a:t>Can pay, but makes you work for payment</a:t>
          </a:r>
          <a:endParaRPr lang="en-GB" dirty="0"/>
        </a:p>
      </dgm:t>
    </dgm:pt>
    <dgm:pt modelId="{24529227-D3EE-4C03-8EEB-7A781424E151}" type="parTrans" cxnId="{A474B9CB-7D96-46A9-A8E0-D8F138915C5E}">
      <dgm:prSet/>
      <dgm:spPr/>
      <dgm:t>
        <a:bodyPr/>
        <a:lstStyle/>
        <a:p>
          <a:endParaRPr lang="en-GB"/>
        </a:p>
      </dgm:t>
    </dgm:pt>
    <dgm:pt modelId="{349DD8F8-C5A3-4CB5-B9C1-8C23E6B089E4}" type="sibTrans" cxnId="{A474B9CB-7D96-46A9-A8E0-D8F138915C5E}">
      <dgm:prSet/>
      <dgm:spPr/>
      <dgm:t>
        <a:bodyPr/>
        <a:lstStyle/>
        <a:p>
          <a:endParaRPr lang="en-GB"/>
        </a:p>
      </dgm:t>
    </dgm:pt>
    <dgm:pt modelId="{4EB2B477-2156-4F9F-B8B4-859524A747C6}">
      <dgm:prSet/>
      <dgm:spPr>
        <a:solidFill>
          <a:srgbClr val="0A70B4"/>
        </a:solidFill>
      </dgm:spPr>
      <dgm:t>
        <a:bodyPr/>
        <a:lstStyle/>
        <a:p>
          <a:pPr rtl="0"/>
          <a:r>
            <a:rPr lang="en-GB" dirty="0" smtClean="0"/>
            <a:t>Cannot pay</a:t>
          </a:r>
          <a:endParaRPr lang="en-GB" dirty="0"/>
        </a:p>
      </dgm:t>
    </dgm:pt>
    <dgm:pt modelId="{6E0DC225-8F1B-4113-B7C2-BBA6C1C7EDAD}" type="parTrans" cxnId="{6135DD67-89A1-4D65-8B01-199C2EF3C02E}">
      <dgm:prSet/>
      <dgm:spPr/>
      <dgm:t>
        <a:bodyPr/>
        <a:lstStyle/>
        <a:p>
          <a:endParaRPr lang="en-GB"/>
        </a:p>
      </dgm:t>
    </dgm:pt>
    <dgm:pt modelId="{4FE6A256-66B5-4F87-B792-1422AB63B4E5}" type="sibTrans" cxnId="{6135DD67-89A1-4D65-8B01-199C2EF3C02E}">
      <dgm:prSet/>
      <dgm:spPr/>
      <dgm:t>
        <a:bodyPr/>
        <a:lstStyle/>
        <a:p>
          <a:endParaRPr lang="en-GB"/>
        </a:p>
      </dgm:t>
    </dgm:pt>
    <dgm:pt modelId="{42C40810-F813-4BDD-9991-2E7E4C8FB920}">
      <dgm:prSet/>
      <dgm:spPr/>
      <dgm:t>
        <a:bodyPr/>
        <a:lstStyle/>
        <a:p>
          <a:pPr rtl="0"/>
          <a:endParaRPr lang="en-GB" dirty="0"/>
        </a:p>
      </dgm:t>
    </dgm:pt>
    <dgm:pt modelId="{DA6AF31B-EF06-409E-B752-910EA5F7D9C4}" type="parTrans" cxnId="{D5D4227D-FF9C-43F3-A0A3-FD584CACBFAE}">
      <dgm:prSet/>
      <dgm:spPr/>
      <dgm:t>
        <a:bodyPr/>
        <a:lstStyle/>
        <a:p>
          <a:endParaRPr lang="en-GB"/>
        </a:p>
      </dgm:t>
    </dgm:pt>
    <dgm:pt modelId="{45C93B4A-E444-43C2-ACBB-A545C536797F}" type="sibTrans" cxnId="{D5D4227D-FF9C-43F3-A0A3-FD584CACBFAE}">
      <dgm:prSet/>
      <dgm:spPr/>
      <dgm:t>
        <a:bodyPr/>
        <a:lstStyle/>
        <a:p>
          <a:endParaRPr lang="en-GB"/>
        </a:p>
      </dgm:t>
    </dgm:pt>
    <dgm:pt modelId="{1863E5A7-1E46-49B1-8772-A6A2E0D6B89D}">
      <dgm:prSet/>
      <dgm:spPr/>
      <dgm:t>
        <a:bodyPr/>
        <a:lstStyle/>
        <a:p>
          <a:pPr rtl="0"/>
          <a:endParaRPr lang="en-GB" dirty="0"/>
        </a:p>
      </dgm:t>
    </dgm:pt>
    <dgm:pt modelId="{525B88EE-158B-41B0-BEA5-22095629BC25}" type="parTrans" cxnId="{34869F7F-175C-4190-B540-E1CC5C516A7A}">
      <dgm:prSet/>
      <dgm:spPr/>
      <dgm:t>
        <a:bodyPr/>
        <a:lstStyle/>
        <a:p>
          <a:endParaRPr lang="en-GB"/>
        </a:p>
      </dgm:t>
    </dgm:pt>
    <dgm:pt modelId="{D4BC1271-B107-48E5-8CF8-585F4957D6D1}" type="sibTrans" cxnId="{34869F7F-175C-4190-B540-E1CC5C516A7A}">
      <dgm:prSet/>
      <dgm:spPr/>
      <dgm:t>
        <a:bodyPr/>
        <a:lstStyle/>
        <a:p>
          <a:endParaRPr lang="en-GB"/>
        </a:p>
      </dgm:t>
    </dgm:pt>
    <dgm:pt modelId="{C4629C27-FCE5-4A7C-AD19-047CED08EAB3}" type="pres">
      <dgm:prSet presAssocID="{7CFA2C00-CE09-4EFE-9A10-20B0F7EE34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8EF576C-1BED-4DDA-8962-D694B2044010}" type="pres">
      <dgm:prSet presAssocID="{574526A7-FFE0-4413-9275-8D0689D3C49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B239830-AB2C-4AE0-A2FE-B5A1600599A7}" type="pres">
      <dgm:prSet presAssocID="{574526A7-FFE0-4413-9275-8D0689D3C49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324EECA-F6A4-489F-86A4-A56027500B7F}" type="pres">
      <dgm:prSet presAssocID="{9F78333A-48ED-45BA-96FC-2DA2F447E7C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C1C5DB-D31F-47E0-8ED6-CF31C412A393}" type="pres">
      <dgm:prSet presAssocID="{9F78333A-48ED-45BA-96FC-2DA2F447E7C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650E7-636B-435F-944F-E531968A2DC9}" type="pres">
      <dgm:prSet presAssocID="{4EB2B477-2156-4F9F-B8B4-859524A747C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F69E791-5319-4B11-BF40-28E3EB0EE022}" type="presOf" srcId="{7CFA2C00-CE09-4EFE-9A10-20B0F7EE3461}" destId="{C4629C27-FCE5-4A7C-AD19-047CED08EAB3}" srcOrd="0" destOrd="0" presId="urn:microsoft.com/office/officeart/2005/8/layout/vList2"/>
    <dgm:cxn modelId="{54D710C1-C1FF-4072-982B-6E3DF2554F26}" type="presOf" srcId="{4EB2B477-2156-4F9F-B8B4-859524A747C6}" destId="{040650E7-636B-435F-944F-E531968A2DC9}" srcOrd="0" destOrd="0" presId="urn:microsoft.com/office/officeart/2005/8/layout/vList2"/>
    <dgm:cxn modelId="{B8CAA91C-F4A3-4723-9DBD-1EDE1CF1E8EE}" type="presOf" srcId="{574526A7-FFE0-4413-9275-8D0689D3C49A}" destId="{68EF576C-1BED-4DDA-8962-D694B2044010}" srcOrd="0" destOrd="0" presId="urn:microsoft.com/office/officeart/2005/8/layout/vList2"/>
    <dgm:cxn modelId="{27097203-0069-4DC2-848F-4168CED47D72}" type="presOf" srcId="{42C40810-F813-4BDD-9991-2E7E4C8FB920}" destId="{AB239830-AB2C-4AE0-A2FE-B5A1600599A7}" srcOrd="0" destOrd="0" presId="urn:microsoft.com/office/officeart/2005/8/layout/vList2"/>
    <dgm:cxn modelId="{DF10DF1C-8202-49CA-93B8-581042B2375A}" type="presOf" srcId="{9F78333A-48ED-45BA-96FC-2DA2F447E7CF}" destId="{6324EECA-F6A4-489F-86A4-A56027500B7F}" srcOrd="0" destOrd="0" presId="urn:microsoft.com/office/officeart/2005/8/layout/vList2"/>
    <dgm:cxn modelId="{8EC90BB2-C126-4D41-849F-3C2876066CA2}" type="presOf" srcId="{1863E5A7-1E46-49B1-8772-A6A2E0D6B89D}" destId="{97C1C5DB-D31F-47E0-8ED6-CF31C412A393}" srcOrd="0" destOrd="0" presId="urn:microsoft.com/office/officeart/2005/8/layout/vList2"/>
    <dgm:cxn modelId="{BB9625DC-8CAC-47C2-A26D-F0ECF7003D98}" srcId="{7CFA2C00-CE09-4EFE-9A10-20B0F7EE3461}" destId="{574526A7-FFE0-4413-9275-8D0689D3C49A}" srcOrd="0" destOrd="0" parTransId="{DF58A15C-EDD1-47EE-B023-F14342129623}" sibTransId="{3AD4429F-53E2-4A8C-A6E2-93C41E943818}"/>
    <dgm:cxn modelId="{34869F7F-175C-4190-B540-E1CC5C516A7A}" srcId="{9F78333A-48ED-45BA-96FC-2DA2F447E7CF}" destId="{1863E5A7-1E46-49B1-8772-A6A2E0D6B89D}" srcOrd="0" destOrd="0" parTransId="{525B88EE-158B-41B0-BEA5-22095629BC25}" sibTransId="{D4BC1271-B107-48E5-8CF8-585F4957D6D1}"/>
    <dgm:cxn modelId="{A474B9CB-7D96-46A9-A8E0-D8F138915C5E}" srcId="{7CFA2C00-CE09-4EFE-9A10-20B0F7EE3461}" destId="{9F78333A-48ED-45BA-96FC-2DA2F447E7CF}" srcOrd="1" destOrd="0" parTransId="{24529227-D3EE-4C03-8EEB-7A781424E151}" sibTransId="{349DD8F8-C5A3-4CB5-B9C1-8C23E6B089E4}"/>
    <dgm:cxn modelId="{D5D4227D-FF9C-43F3-A0A3-FD584CACBFAE}" srcId="{574526A7-FFE0-4413-9275-8D0689D3C49A}" destId="{42C40810-F813-4BDD-9991-2E7E4C8FB920}" srcOrd="0" destOrd="0" parTransId="{DA6AF31B-EF06-409E-B752-910EA5F7D9C4}" sibTransId="{45C93B4A-E444-43C2-ACBB-A545C536797F}"/>
    <dgm:cxn modelId="{6135DD67-89A1-4D65-8B01-199C2EF3C02E}" srcId="{7CFA2C00-CE09-4EFE-9A10-20B0F7EE3461}" destId="{4EB2B477-2156-4F9F-B8B4-859524A747C6}" srcOrd="2" destOrd="0" parTransId="{6E0DC225-8F1B-4113-B7C2-BBA6C1C7EDAD}" sibTransId="{4FE6A256-66B5-4F87-B792-1422AB63B4E5}"/>
    <dgm:cxn modelId="{28385681-3FB8-4521-904F-0BCB3C324805}" type="presParOf" srcId="{C4629C27-FCE5-4A7C-AD19-047CED08EAB3}" destId="{68EF576C-1BED-4DDA-8962-D694B2044010}" srcOrd="0" destOrd="0" presId="urn:microsoft.com/office/officeart/2005/8/layout/vList2"/>
    <dgm:cxn modelId="{2B185140-7787-4F50-8D9B-EDEA0CD6D841}" type="presParOf" srcId="{C4629C27-FCE5-4A7C-AD19-047CED08EAB3}" destId="{AB239830-AB2C-4AE0-A2FE-B5A1600599A7}" srcOrd="1" destOrd="0" presId="urn:microsoft.com/office/officeart/2005/8/layout/vList2"/>
    <dgm:cxn modelId="{3FC12FDD-1F27-4F5B-B9BD-79A5DB6D6BB5}" type="presParOf" srcId="{C4629C27-FCE5-4A7C-AD19-047CED08EAB3}" destId="{6324EECA-F6A4-489F-86A4-A56027500B7F}" srcOrd="2" destOrd="0" presId="urn:microsoft.com/office/officeart/2005/8/layout/vList2"/>
    <dgm:cxn modelId="{355C74AD-0BCC-435B-B6E9-7F1C623E8B12}" type="presParOf" srcId="{C4629C27-FCE5-4A7C-AD19-047CED08EAB3}" destId="{97C1C5DB-D31F-47E0-8ED6-CF31C412A393}" srcOrd="3" destOrd="0" presId="urn:microsoft.com/office/officeart/2005/8/layout/vList2"/>
    <dgm:cxn modelId="{3D91D284-9BA7-412B-B091-0B66D641FAA0}" type="presParOf" srcId="{C4629C27-FCE5-4A7C-AD19-047CED08EAB3}" destId="{040650E7-636B-435F-944F-E531968A2DC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0AE914-78A7-4B7E-BDF5-87546FAD545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GB"/>
        </a:p>
      </dgm:t>
    </dgm:pt>
    <dgm:pt modelId="{204F5EB0-9A97-4AEF-86B0-BEE6DBC07C16}">
      <dgm:prSet/>
      <dgm:spPr>
        <a:xfrm>
          <a:off x="0" y="100921"/>
          <a:ext cx="4248472" cy="547200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rtl="0"/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Accounts are assigned into a segments: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DCA30AC-DA2A-4A8C-946F-18CC67DBF980}" type="parTrans" cxnId="{13DFF0BC-733C-4AD8-9203-53DB471BBD34}">
      <dgm:prSet/>
      <dgm:spPr/>
      <dgm:t>
        <a:bodyPr/>
        <a:lstStyle/>
        <a:p>
          <a:endParaRPr lang="en-GB"/>
        </a:p>
      </dgm:t>
    </dgm:pt>
    <dgm:pt modelId="{760A651D-DC74-4BCF-BBF7-19165C38210B}" type="sibTrans" cxnId="{13DFF0BC-733C-4AD8-9203-53DB471BBD34}">
      <dgm:prSet/>
      <dgm:spPr/>
      <dgm:t>
        <a:bodyPr/>
        <a:lstStyle/>
        <a:p>
          <a:endParaRPr lang="en-GB"/>
        </a:p>
      </dgm:t>
    </dgm:pt>
    <dgm:pt modelId="{9FD238C7-B2EC-4365-9E17-AD0C366A7D15}">
      <dgm:prSet/>
      <dgm:spPr>
        <a:xfrm>
          <a:off x="0" y="648121"/>
          <a:ext cx="4248472" cy="3859469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rtl="0"/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Revenue or Debt Pareto identifies customers that generate 80%, 15% and 5% of revenue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7096E6A-531B-4214-B57D-DE91046B7A53}" type="parTrans" cxnId="{6BC7FF12-C0C6-46AE-888C-93EF2D470B22}">
      <dgm:prSet/>
      <dgm:spPr/>
      <dgm:t>
        <a:bodyPr/>
        <a:lstStyle/>
        <a:p>
          <a:endParaRPr lang="en-GB"/>
        </a:p>
      </dgm:t>
    </dgm:pt>
    <dgm:pt modelId="{E0B3AA00-2F76-4D3E-9D31-DAAE8C287791}" type="sibTrans" cxnId="{6BC7FF12-C0C6-46AE-888C-93EF2D470B22}">
      <dgm:prSet/>
      <dgm:spPr/>
      <dgm:t>
        <a:bodyPr/>
        <a:lstStyle/>
        <a:p>
          <a:endParaRPr lang="en-GB"/>
        </a:p>
      </dgm:t>
    </dgm:pt>
    <dgm:pt modelId="{66420675-C01B-41D8-9C1B-6BF1D79E45A8}">
      <dgm:prSet/>
      <dgm:spPr>
        <a:xfrm>
          <a:off x="0" y="648121"/>
          <a:ext cx="4248472" cy="3859469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rtl="0"/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Payment history calculates the account’s weighted average Days to Cash (number of days between the moment an invoice is issued and collection)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1552572-5CE9-4D40-B938-862A0274A8D8}" type="parTrans" cxnId="{10786B19-348A-4497-B41E-01479E43F667}">
      <dgm:prSet/>
      <dgm:spPr/>
      <dgm:t>
        <a:bodyPr/>
        <a:lstStyle/>
        <a:p>
          <a:endParaRPr lang="en-GB"/>
        </a:p>
      </dgm:t>
    </dgm:pt>
    <dgm:pt modelId="{B48BBFCC-0865-47A0-A882-75188A573973}" type="sibTrans" cxnId="{10786B19-348A-4497-B41E-01479E43F667}">
      <dgm:prSet/>
      <dgm:spPr/>
      <dgm:t>
        <a:bodyPr/>
        <a:lstStyle/>
        <a:p>
          <a:endParaRPr lang="en-GB"/>
        </a:p>
      </dgm:t>
    </dgm:pt>
    <dgm:pt modelId="{7E9C2D1E-797F-4DC1-B20C-68A84606B520}">
      <dgm:prSet/>
      <dgm:spPr>
        <a:xfrm>
          <a:off x="0" y="648121"/>
          <a:ext cx="4248472" cy="3859469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rtl="0"/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Customers behaviour is used as the basis to drive internal collections activities and the associated value of the account drives the level of the relationships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74B1C97-06CE-4EA2-A87E-904498BCEEF8}" type="parTrans" cxnId="{0CFFFDD1-AD09-4B9B-85BC-F76DAE3C3DA1}">
      <dgm:prSet/>
      <dgm:spPr/>
      <dgm:t>
        <a:bodyPr/>
        <a:lstStyle/>
        <a:p>
          <a:endParaRPr lang="en-GB"/>
        </a:p>
      </dgm:t>
    </dgm:pt>
    <dgm:pt modelId="{9E52FEA1-BF2B-44C0-8690-EB68FB824FFA}" type="sibTrans" cxnId="{0CFFFDD1-AD09-4B9B-85BC-F76DAE3C3DA1}">
      <dgm:prSet/>
      <dgm:spPr/>
      <dgm:t>
        <a:bodyPr/>
        <a:lstStyle/>
        <a:p>
          <a:endParaRPr lang="en-GB"/>
        </a:p>
      </dgm:t>
    </dgm:pt>
    <dgm:pt modelId="{5AB3D593-394A-4C30-93EB-3AF2A8C6CC3B}" type="pres">
      <dgm:prSet presAssocID="{D00AE914-78A7-4B7E-BDF5-87546FAD54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F32DA02-9E6E-41CA-94B2-9CEE41BDF6CA}" type="pres">
      <dgm:prSet presAssocID="{204F5EB0-9A97-4AEF-86B0-BEE6DBC07C16}" presName="composite" presStyleCnt="0"/>
      <dgm:spPr/>
    </dgm:pt>
    <dgm:pt modelId="{CDD9FCFC-A776-4B3A-8A74-D6790807C7FA}" type="pres">
      <dgm:prSet presAssocID="{204F5EB0-9A97-4AEF-86B0-BEE6DBC07C16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8FCDD47-4F86-4FC1-90E0-3D2B3CD15BE6}" type="pres">
      <dgm:prSet presAssocID="{204F5EB0-9A97-4AEF-86B0-BEE6DBC07C16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F343925-E5BB-4D4D-9F2E-E5437CD1C382}" type="presOf" srcId="{9FD238C7-B2EC-4365-9E17-AD0C366A7D15}" destId="{78FCDD47-4F86-4FC1-90E0-3D2B3CD15BE6}" srcOrd="0" destOrd="0" presId="urn:microsoft.com/office/officeart/2005/8/layout/hList1"/>
    <dgm:cxn modelId="{13DFF0BC-733C-4AD8-9203-53DB471BBD34}" srcId="{D00AE914-78A7-4B7E-BDF5-87546FAD5458}" destId="{204F5EB0-9A97-4AEF-86B0-BEE6DBC07C16}" srcOrd="0" destOrd="0" parTransId="{EDCA30AC-DA2A-4A8C-946F-18CC67DBF980}" sibTransId="{760A651D-DC74-4BCF-BBF7-19165C38210B}"/>
    <dgm:cxn modelId="{9FCEA3C7-8FA2-45D1-87C9-ABD2B9B9E805}" type="presOf" srcId="{7E9C2D1E-797F-4DC1-B20C-68A84606B520}" destId="{78FCDD47-4F86-4FC1-90E0-3D2B3CD15BE6}" srcOrd="0" destOrd="2" presId="urn:microsoft.com/office/officeart/2005/8/layout/hList1"/>
    <dgm:cxn modelId="{9596F4F7-5AB8-4257-98E7-D1741F802B4F}" type="presOf" srcId="{D00AE914-78A7-4B7E-BDF5-87546FAD5458}" destId="{5AB3D593-394A-4C30-93EB-3AF2A8C6CC3B}" srcOrd="0" destOrd="0" presId="urn:microsoft.com/office/officeart/2005/8/layout/hList1"/>
    <dgm:cxn modelId="{6BC7FF12-C0C6-46AE-888C-93EF2D470B22}" srcId="{204F5EB0-9A97-4AEF-86B0-BEE6DBC07C16}" destId="{9FD238C7-B2EC-4365-9E17-AD0C366A7D15}" srcOrd="0" destOrd="0" parTransId="{07096E6A-531B-4214-B57D-DE91046B7A53}" sibTransId="{E0B3AA00-2F76-4D3E-9D31-DAAE8C287791}"/>
    <dgm:cxn modelId="{E008629D-EB85-4CB8-B3B8-66D7139823C8}" type="presOf" srcId="{204F5EB0-9A97-4AEF-86B0-BEE6DBC07C16}" destId="{CDD9FCFC-A776-4B3A-8A74-D6790807C7FA}" srcOrd="0" destOrd="0" presId="urn:microsoft.com/office/officeart/2005/8/layout/hList1"/>
    <dgm:cxn modelId="{10786B19-348A-4497-B41E-01479E43F667}" srcId="{204F5EB0-9A97-4AEF-86B0-BEE6DBC07C16}" destId="{66420675-C01B-41D8-9C1B-6BF1D79E45A8}" srcOrd="1" destOrd="0" parTransId="{B1552572-5CE9-4D40-B938-862A0274A8D8}" sibTransId="{B48BBFCC-0865-47A0-A882-75188A573973}"/>
    <dgm:cxn modelId="{088C581D-E896-4CC0-9F96-80B13D7B87AB}" type="presOf" srcId="{66420675-C01B-41D8-9C1B-6BF1D79E45A8}" destId="{78FCDD47-4F86-4FC1-90E0-3D2B3CD15BE6}" srcOrd="0" destOrd="1" presId="urn:microsoft.com/office/officeart/2005/8/layout/hList1"/>
    <dgm:cxn modelId="{0CFFFDD1-AD09-4B9B-85BC-F76DAE3C3DA1}" srcId="{204F5EB0-9A97-4AEF-86B0-BEE6DBC07C16}" destId="{7E9C2D1E-797F-4DC1-B20C-68A84606B520}" srcOrd="2" destOrd="0" parTransId="{074B1C97-06CE-4EA2-A87E-904498BCEEF8}" sibTransId="{9E52FEA1-BF2B-44C0-8690-EB68FB824FFA}"/>
    <dgm:cxn modelId="{E7A75003-4940-4133-81F0-23A0597BB1C4}" type="presParOf" srcId="{5AB3D593-394A-4C30-93EB-3AF2A8C6CC3B}" destId="{EF32DA02-9E6E-41CA-94B2-9CEE41BDF6CA}" srcOrd="0" destOrd="0" presId="urn:microsoft.com/office/officeart/2005/8/layout/hList1"/>
    <dgm:cxn modelId="{5C51BB66-8877-4CE9-BF61-1474D56C3105}" type="presParOf" srcId="{EF32DA02-9E6E-41CA-94B2-9CEE41BDF6CA}" destId="{CDD9FCFC-A776-4B3A-8A74-D6790807C7FA}" srcOrd="0" destOrd="0" presId="urn:microsoft.com/office/officeart/2005/8/layout/hList1"/>
    <dgm:cxn modelId="{CCFC96F3-6A3D-4918-A591-E36959AEF418}" type="presParOf" srcId="{EF32DA02-9E6E-41CA-94B2-9CEE41BDF6CA}" destId="{78FCDD47-4F86-4FC1-90E0-3D2B3CD15BE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B23EC8-0F4C-4006-BCF1-5C3859E906A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0511A30-B2AA-4F95-BC5C-5689C0C8DE43}">
      <dgm:prSet/>
      <dgm:spPr>
        <a:solidFill>
          <a:srgbClr val="0A70B4"/>
        </a:solidFill>
        <a:ln>
          <a:noFill/>
        </a:ln>
      </dgm:spPr>
      <dgm:t>
        <a:bodyPr/>
        <a:lstStyle/>
        <a:p>
          <a:pPr rtl="0"/>
          <a:r>
            <a:rPr lang="fr-BE" dirty="0" smtClean="0"/>
            <a:t>Analytics for Credit Managers &amp; Sales Managers</a:t>
          </a:r>
          <a:endParaRPr lang="en-GB" dirty="0"/>
        </a:p>
      </dgm:t>
    </dgm:pt>
    <dgm:pt modelId="{A4C3FA2F-25B0-4E96-A812-67D1C7E87ABF}" type="parTrans" cxnId="{031CB0A6-FDAE-4686-A360-07FC24D39EEF}">
      <dgm:prSet/>
      <dgm:spPr/>
      <dgm:t>
        <a:bodyPr/>
        <a:lstStyle/>
        <a:p>
          <a:endParaRPr lang="en-GB"/>
        </a:p>
      </dgm:t>
    </dgm:pt>
    <dgm:pt modelId="{7A92F452-E731-436B-8E86-527EC9E2D832}" type="sibTrans" cxnId="{031CB0A6-FDAE-4686-A360-07FC24D39EEF}">
      <dgm:prSet/>
      <dgm:spPr/>
      <dgm:t>
        <a:bodyPr/>
        <a:lstStyle/>
        <a:p>
          <a:endParaRPr lang="en-GB"/>
        </a:p>
      </dgm:t>
    </dgm:pt>
    <dgm:pt modelId="{7D441364-C4AF-4C89-B597-EE1FDA0378E3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smtClean="0">
              <a:solidFill>
                <a:schemeClr val="tx2"/>
              </a:solidFill>
            </a:rPr>
            <a:t>DSO, Revenue </a:t>
          </a:r>
          <a:r>
            <a:rPr lang="fr-BE" dirty="0" err="1" smtClean="0">
              <a:solidFill>
                <a:schemeClr val="tx2"/>
              </a:solidFill>
            </a:rPr>
            <a:t>analysis</a:t>
          </a:r>
          <a:r>
            <a:rPr lang="fr-BE" dirty="0" smtClean="0">
              <a:solidFill>
                <a:schemeClr val="tx2"/>
              </a:solidFill>
            </a:rPr>
            <a:t> (per </a:t>
          </a:r>
          <a:r>
            <a:rPr lang="fr-BE" dirty="0" err="1" smtClean="0">
              <a:solidFill>
                <a:schemeClr val="tx2"/>
              </a:solidFill>
            </a:rPr>
            <a:t>customer</a:t>
          </a:r>
          <a:r>
            <a:rPr lang="fr-BE" dirty="0" smtClean="0">
              <a:solidFill>
                <a:schemeClr val="tx2"/>
              </a:solidFill>
            </a:rPr>
            <a:t>, per segment, per </a:t>
          </a:r>
          <a:r>
            <a:rPr lang="fr-BE" dirty="0" err="1" smtClean="0">
              <a:solidFill>
                <a:schemeClr val="tx2"/>
              </a:solidFill>
            </a:rPr>
            <a:t>entity</a:t>
          </a:r>
          <a:r>
            <a:rPr lang="fr-BE" dirty="0" smtClean="0">
              <a:solidFill>
                <a:schemeClr val="tx2"/>
              </a:solidFill>
            </a:rPr>
            <a:t>)</a:t>
          </a:r>
          <a:endParaRPr lang="fr-BE" dirty="0">
            <a:solidFill>
              <a:schemeClr val="tx2"/>
            </a:solidFill>
          </a:endParaRPr>
        </a:p>
      </dgm:t>
    </dgm:pt>
    <dgm:pt modelId="{99928166-50EC-452C-8958-93003E7FD2EB}" type="parTrans" cxnId="{7C512F54-0ED7-43BA-A6D6-1A6FE49C905B}">
      <dgm:prSet/>
      <dgm:spPr/>
      <dgm:t>
        <a:bodyPr/>
        <a:lstStyle/>
        <a:p>
          <a:endParaRPr lang="en-GB"/>
        </a:p>
      </dgm:t>
    </dgm:pt>
    <dgm:pt modelId="{6393F9A7-4220-4C76-BD12-48AF4B6D2034}" type="sibTrans" cxnId="{7C512F54-0ED7-43BA-A6D6-1A6FE49C905B}">
      <dgm:prSet/>
      <dgm:spPr/>
      <dgm:t>
        <a:bodyPr/>
        <a:lstStyle/>
        <a:p>
          <a:endParaRPr lang="en-GB"/>
        </a:p>
      </dgm:t>
    </dgm:pt>
    <dgm:pt modelId="{87839F8F-CCAC-409F-94AD-D0BDC4A15539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err="1" smtClean="0">
              <a:solidFill>
                <a:schemeClr val="tx2"/>
              </a:solidFill>
            </a:rPr>
            <a:t>Payment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behaviour</a:t>
          </a:r>
          <a:endParaRPr lang="fr-BE" dirty="0">
            <a:solidFill>
              <a:schemeClr val="tx2"/>
            </a:solidFill>
          </a:endParaRPr>
        </a:p>
      </dgm:t>
    </dgm:pt>
    <dgm:pt modelId="{AC2A24E7-2570-4CB6-9190-006653B22943}" type="parTrans" cxnId="{45BFE8F8-2B37-4880-AD8D-39541865C845}">
      <dgm:prSet/>
      <dgm:spPr/>
      <dgm:t>
        <a:bodyPr/>
        <a:lstStyle/>
        <a:p>
          <a:endParaRPr lang="en-GB"/>
        </a:p>
      </dgm:t>
    </dgm:pt>
    <dgm:pt modelId="{FEFA138C-6028-4BA3-936F-7A8F6839506A}" type="sibTrans" cxnId="{45BFE8F8-2B37-4880-AD8D-39541865C845}">
      <dgm:prSet/>
      <dgm:spPr/>
      <dgm:t>
        <a:bodyPr/>
        <a:lstStyle/>
        <a:p>
          <a:endParaRPr lang="en-GB"/>
        </a:p>
      </dgm:t>
    </dgm:pt>
    <dgm:pt modelId="{B6D23AFD-AB6E-4D8B-8F6E-B087D2BA3D40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smtClean="0">
              <a:solidFill>
                <a:schemeClr val="tx2"/>
              </a:solidFill>
            </a:rPr>
            <a:t>Credit Note/</a:t>
          </a:r>
          <a:r>
            <a:rPr lang="fr-BE" dirty="0" err="1" smtClean="0">
              <a:solidFill>
                <a:schemeClr val="tx2"/>
              </a:solidFill>
            </a:rPr>
            <a:t>Invoice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analysis</a:t>
          </a:r>
          <a:endParaRPr lang="fr-BE" dirty="0">
            <a:solidFill>
              <a:schemeClr val="tx2"/>
            </a:solidFill>
          </a:endParaRPr>
        </a:p>
      </dgm:t>
    </dgm:pt>
    <dgm:pt modelId="{78B4F652-D42D-4CCF-BCB9-F08BCAE593BF}" type="parTrans" cxnId="{CEFDF5D9-75E6-4FD6-8309-0CA66F275EC5}">
      <dgm:prSet/>
      <dgm:spPr/>
      <dgm:t>
        <a:bodyPr/>
        <a:lstStyle/>
        <a:p>
          <a:endParaRPr lang="en-GB"/>
        </a:p>
      </dgm:t>
    </dgm:pt>
    <dgm:pt modelId="{616508DC-5205-49BF-A4F6-253AC777C573}" type="sibTrans" cxnId="{CEFDF5D9-75E6-4FD6-8309-0CA66F275EC5}">
      <dgm:prSet/>
      <dgm:spPr/>
      <dgm:t>
        <a:bodyPr/>
        <a:lstStyle/>
        <a:p>
          <a:endParaRPr lang="en-GB"/>
        </a:p>
      </dgm:t>
    </dgm:pt>
    <dgm:pt modelId="{11B1F17C-BB39-4510-9CF5-CDCCBB2EAFEF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smtClean="0">
              <a:solidFill>
                <a:schemeClr val="tx2"/>
              </a:solidFill>
            </a:rPr>
            <a:t>Dispute </a:t>
          </a:r>
          <a:r>
            <a:rPr lang="fr-BE" dirty="0" err="1" smtClean="0">
              <a:solidFill>
                <a:schemeClr val="tx2"/>
              </a:solidFill>
            </a:rPr>
            <a:t>analysis</a:t>
          </a:r>
          <a:endParaRPr lang="fr-BE" dirty="0">
            <a:solidFill>
              <a:schemeClr val="tx2"/>
            </a:solidFill>
          </a:endParaRPr>
        </a:p>
      </dgm:t>
    </dgm:pt>
    <dgm:pt modelId="{2AD1EA22-99D2-45CD-9F96-2DCBC6181796}" type="parTrans" cxnId="{6662E3F9-39CE-420C-92AC-EE647F770071}">
      <dgm:prSet/>
      <dgm:spPr/>
      <dgm:t>
        <a:bodyPr/>
        <a:lstStyle/>
        <a:p>
          <a:endParaRPr lang="en-GB"/>
        </a:p>
      </dgm:t>
    </dgm:pt>
    <dgm:pt modelId="{8BC85656-E357-4C9C-9BCA-E2CE06776E65}" type="sibTrans" cxnId="{6662E3F9-39CE-420C-92AC-EE647F770071}">
      <dgm:prSet/>
      <dgm:spPr/>
      <dgm:t>
        <a:bodyPr/>
        <a:lstStyle/>
        <a:p>
          <a:endParaRPr lang="en-GB"/>
        </a:p>
      </dgm:t>
    </dgm:pt>
    <dgm:pt modelId="{6CC5FDC9-8C15-4768-8D32-A58977AF00B1}">
      <dgm:prSet/>
      <dgm:spPr>
        <a:solidFill>
          <a:srgbClr val="0A70B4"/>
        </a:solidFill>
        <a:ln>
          <a:noFill/>
        </a:ln>
      </dgm:spPr>
      <dgm:t>
        <a:bodyPr/>
        <a:lstStyle/>
        <a:p>
          <a:pPr rtl="0"/>
          <a:r>
            <a:rPr lang="fr-BE" dirty="0" err="1" smtClean="0"/>
            <a:t>Dunning</a:t>
          </a:r>
          <a:endParaRPr lang="fr-BE" dirty="0"/>
        </a:p>
      </dgm:t>
    </dgm:pt>
    <dgm:pt modelId="{E948BBEC-3EBB-4E62-A0EF-D018B6222E8F}" type="parTrans" cxnId="{0A5998AF-FD99-4FFE-AE56-4C6A89096CEB}">
      <dgm:prSet/>
      <dgm:spPr/>
      <dgm:t>
        <a:bodyPr/>
        <a:lstStyle/>
        <a:p>
          <a:endParaRPr lang="en-GB"/>
        </a:p>
      </dgm:t>
    </dgm:pt>
    <dgm:pt modelId="{4A15AED6-4C9B-41C6-B388-4F3C25EBDC65}" type="sibTrans" cxnId="{0A5998AF-FD99-4FFE-AE56-4C6A89096CEB}">
      <dgm:prSet/>
      <dgm:spPr/>
      <dgm:t>
        <a:bodyPr/>
        <a:lstStyle/>
        <a:p>
          <a:endParaRPr lang="en-GB"/>
        </a:p>
      </dgm:t>
    </dgm:pt>
    <dgm:pt modelId="{03899685-4A7B-4A15-B99B-4290654DCF25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err="1" smtClean="0">
              <a:solidFill>
                <a:schemeClr val="tx2"/>
              </a:solidFill>
            </a:rPr>
            <a:t>Automated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emailing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using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tailored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templates</a:t>
          </a:r>
          <a:endParaRPr lang="fr-BE" dirty="0">
            <a:solidFill>
              <a:schemeClr val="tx2"/>
            </a:solidFill>
          </a:endParaRPr>
        </a:p>
      </dgm:t>
    </dgm:pt>
    <dgm:pt modelId="{4F69CF75-7706-4348-94DA-1F84F0B80109}" type="parTrans" cxnId="{5AA7DE0D-E87B-4996-A4AF-1B1A01DDE83A}">
      <dgm:prSet/>
      <dgm:spPr/>
      <dgm:t>
        <a:bodyPr/>
        <a:lstStyle/>
        <a:p>
          <a:endParaRPr lang="en-GB"/>
        </a:p>
      </dgm:t>
    </dgm:pt>
    <dgm:pt modelId="{860A367A-544E-4986-9544-DC22E1D0BFB9}" type="sibTrans" cxnId="{5AA7DE0D-E87B-4996-A4AF-1B1A01DDE83A}">
      <dgm:prSet/>
      <dgm:spPr/>
      <dgm:t>
        <a:bodyPr/>
        <a:lstStyle/>
        <a:p>
          <a:endParaRPr lang="en-GB"/>
        </a:p>
      </dgm:t>
    </dgm:pt>
    <dgm:pt modelId="{AA332BF0-7F6B-402C-88D4-01AFCA88DB1A}">
      <dgm:prSet/>
      <dgm:spPr>
        <a:solidFill>
          <a:srgbClr val="0A70B4"/>
        </a:solidFill>
        <a:ln>
          <a:noFill/>
        </a:ln>
      </dgm:spPr>
      <dgm:t>
        <a:bodyPr/>
        <a:lstStyle/>
        <a:p>
          <a:pPr rtl="0"/>
          <a:r>
            <a:rPr lang="fr-BE" dirty="0" err="1" smtClean="0"/>
            <a:t>Calling</a:t>
          </a:r>
          <a:endParaRPr lang="en-GB" dirty="0"/>
        </a:p>
      </dgm:t>
    </dgm:pt>
    <dgm:pt modelId="{55F48D0E-3FE8-4822-8874-22CB64E637A2}" type="parTrans" cxnId="{44D6804B-6C95-498B-AF8A-134E58268B5A}">
      <dgm:prSet/>
      <dgm:spPr/>
      <dgm:t>
        <a:bodyPr/>
        <a:lstStyle/>
        <a:p>
          <a:endParaRPr lang="en-GB"/>
        </a:p>
      </dgm:t>
    </dgm:pt>
    <dgm:pt modelId="{590259D2-C27B-4AF0-B53B-26EB209676E9}" type="sibTrans" cxnId="{44D6804B-6C95-498B-AF8A-134E58268B5A}">
      <dgm:prSet/>
      <dgm:spPr/>
      <dgm:t>
        <a:bodyPr/>
        <a:lstStyle/>
        <a:p>
          <a:endParaRPr lang="en-GB"/>
        </a:p>
      </dgm:t>
    </dgm:pt>
    <dgm:pt modelId="{0F8AEA80-98C4-4ADF-BC9C-D1C0F8CB02DD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smtClean="0">
              <a:solidFill>
                <a:schemeClr val="tx2"/>
              </a:solidFill>
            </a:rPr>
            <a:t>Promise-to-</a:t>
          </a:r>
          <a:r>
            <a:rPr lang="fr-BE" dirty="0" err="1" smtClean="0">
              <a:solidFill>
                <a:schemeClr val="tx2"/>
              </a:solidFill>
            </a:rPr>
            <a:t>pay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follow</a:t>
          </a:r>
          <a:r>
            <a:rPr lang="fr-BE" dirty="0" smtClean="0">
              <a:solidFill>
                <a:schemeClr val="tx2"/>
              </a:solidFill>
            </a:rPr>
            <a:t>-up</a:t>
          </a:r>
          <a:endParaRPr lang="en-GB" dirty="0">
            <a:solidFill>
              <a:schemeClr val="tx2"/>
            </a:solidFill>
          </a:endParaRPr>
        </a:p>
      </dgm:t>
    </dgm:pt>
    <dgm:pt modelId="{6B2BC59C-B859-4ACE-ACB9-C5424FFC2210}" type="parTrans" cxnId="{6D542EED-3F5B-4BDA-9535-82A74C99BCEA}">
      <dgm:prSet/>
      <dgm:spPr/>
      <dgm:t>
        <a:bodyPr/>
        <a:lstStyle/>
        <a:p>
          <a:endParaRPr lang="en-GB"/>
        </a:p>
      </dgm:t>
    </dgm:pt>
    <dgm:pt modelId="{9EE27837-94E6-41AE-B5D0-73A77B9D8C8B}" type="sibTrans" cxnId="{6D542EED-3F5B-4BDA-9535-82A74C99BCEA}">
      <dgm:prSet/>
      <dgm:spPr/>
      <dgm:t>
        <a:bodyPr/>
        <a:lstStyle/>
        <a:p>
          <a:endParaRPr lang="en-GB"/>
        </a:p>
      </dgm:t>
    </dgm:pt>
    <dgm:pt modelId="{637F76B8-3A9A-41D4-AA23-AE7E66D73070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smtClean="0">
              <a:solidFill>
                <a:schemeClr val="tx2"/>
              </a:solidFill>
            </a:rPr>
            <a:t>Collection/</a:t>
          </a:r>
          <a:r>
            <a:rPr lang="fr-BE" dirty="0" err="1" smtClean="0">
              <a:solidFill>
                <a:schemeClr val="tx2"/>
              </a:solidFill>
            </a:rPr>
            <a:t>Collector</a:t>
          </a:r>
          <a:r>
            <a:rPr lang="fr-BE" dirty="0" smtClean="0">
              <a:solidFill>
                <a:schemeClr val="tx2"/>
              </a:solidFill>
            </a:rPr>
            <a:t> performance </a:t>
          </a:r>
          <a:r>
            <a:rPr lang="fr-BE" dirty="0" err="1" smtClean="0">
              <a:solidFill>
                <a:schemeClr val="tx2"/>
              </a:solidFill>
            </a:rPr>
            <a:t>analysis</a:t>
          </a:r>
          <a:endParaRPr lang="fr-BE" dirty="0">
            <a:solidFill>
              <a:schemeClr val="tx2"/>
            </a:solidFill>
          </a:endParaRPr>
        </a:p>
      </dgm:t>
    </dgm:pt>
    <dgm:pt modelId="{142D7B8A-1631-4AEB-831B-BE017989B92A}" type="parTrans" cxnId="{01E593F1-2B46-4ADD-B06F-942CE8228CDF}">
      <dgm:prSet/>
      <dgm:spPr/>
      <dgm:t>
        <a:bodyPr/>
        <a:lstStyle/>
        <a:p>
          <a:endParaRPr lang="en-GB"/>
        </a:p>
      </dgm:t>
    </dgm:pt>
    <dgm:pt modelId="{9F9043C1-2857-42B2-A0A0-1C11B4644060}" type="sibTrans" cxnId="{01E593F1-2B46-4ADD-B06F-942CE8228CDF}">
      <dgm:prSet/>
      <dgm:spPr/>
      <dgm:t>
        <a:bodyPr/>
        <a:lstStyle/>
        <a:p>
          <a:endParaRPr lang="en-GB"/>
        </a:p>
      </dgm:t>
    </dgm:pt>
    <dgm:pt modelId="{B7202D97-FA2F-43FA-9D4A-1A085A31085C}">
      <dgm:prSet/>
      <dgm:spPr>
        <a:solidFill>
          <a:srgbClr val="0A70B4"/>
        </a:solidFill>
        <a:ln>
          <a:noFill/>
        </a:ln>
      </dgm:spPr>
      <dgm:t>
        <a:bodyPr/>
        <a:lstStyle/>
        <a:p>
          <a:pPr rtl="0"/>
          <a:r>
            <a:rPr lang="fr-BE" dirty="0" err="1" smtClean="0"/>
            <a:t>Environment</a:t>
          </a:r>
          <a:endParaRPr lang="en-GB" dirty="0"/>
        </a:p>
      </dgm:t>
    </dgm:pt>
    <dgm:pt modelId="{23956BED-C17A-456F-A0B9-9AD62F3B00CF}" type="parTrans" cxnId="{682D6DCD-FCA3-4827-9C10-372153E50AB0}">
      <dgm:prSet/>
      <dgm:spPr/>
      <dgm:t>
        <a:bodyPr/>
        <a:lstStyle/>
        <a:p>
          <a:endParaRPr lang="en-GB"/>
        </a:p>
      </dgm:t>
    </dgm:pt>
    <dgm:pt modelId="{7BC7DE4D-1FDC-48EE-BC56-68C99EBF2C25}" type="sibTrans" cxnId="{682D6DCD-FCA3-4827-9C10-372153E50AB0}">
      <dgm:prSet/>
      <dgm:spPr/>
      <dgm:t>
        <a:bodyPr/>
        <a:lstStyle/>
        <a:p>
          <a:endParaRPr lang="en-GB"/>
        </a:p>
      </dgm:t>
    </dgm:pt>
    <dgm:pt modelId="{16C36846-66F8-4BAD-88F8-236F97419EE0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smtClean="0">
              <a:solidFill>
                <a:schemeClr val="tx2"/>
              </a:solidFill>
            </a:rPr>
            <a:t>Multi-user </a:t>
          </a:r>
          <a:r>
            <a:rPr lang="fr-BE" dirty="0" err="1" smtClean="0">
              <a:solidFill>
                <a:schemeClr val="tx2"/>
              </a:solidFill>
            </a:rPr>
            <a:t>environment</a:t>
          </a:r>
          <a:r>
            <a:rPr lang="fr-BE" dirty="0" smtClean="0">
              <a:solidFill>
                <a:schemeClr val="tx2"/>
              </a:solidFill>
            </a:rPr>
            <a:t> for </a:t>
          </a:r>
          <a:r>
            <a:rPr lang="fr-BE" dirty="0" err="1" smtClean="0">
              <a:solidFill>
                <a:schemeClr val="tx2"/>
              </a:solidFill>
            </a:rPr>
            <a:t>different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roles</a:t>
          </a:r>
          <a:endParaRPr lang="fr-BE" dirty="0">
            <a:solidFill>
              <a:schemeClr val="tx2"/>
            </a:solidFill>
          </a:endParaRPr>
        </a:p>
      </dgm:t>
    </dgm:pt>
    <dgm:pt modelId="{39C967D4-E134-47F2-A3EE-23D09F519214}" type="parTrans" cxnId="{A66889F5-7BF8-4CA9-B4DB-F81B6876D4EC}">
      <dgm:prSet/>
      <dgm:spPr/>
      <dgm:t>
        <a:bodyPr/>
        <a:lstStyle/>
        <a:p>
          <a:endParaRPr lang="en-GB"/>
        </a:p>
      </dgm:t>
    </dgm:pt>
    <dgm:pt modelId="{875A2FD0-2B20-4038-9081-4DCA9CEF901F}" type="sibTrans" cxnId="{A66889F5-7BF8-4CA9-B4DB-F81B6876D4EC}">
      <dgm:prSet/>
      <dgm:spPr/>
      <dgm:t>
        <a:bodyPr/>
        <a:lstStyle/>
        <a:p>
          <a:endParaRPr lang="en-GB"/>
        </a:p>
      </dgm:t>
    </dgm:pt>
    <dgm:pt modelId="{627012BA-4017-4FAA-A2C3-5D77D8A0362A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smtClean="0">
              <a:solidFill>
                <a:schemeClr val="tx2"/>
              </a:solidFill>
            </a:rPr>
            <a:t>Efficient </a:t>
          </a:r>
          <a:r>
            <a:rPr lang="fr-BE" dirty="0" err="1" smtClean="0">
              <a:solidFill>
                <a:schemeClr val="tx2"/>
              </a:solidFill>
            </a:rPr>
            <a:t>dunning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workflows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based</a:t>
          </a:r>
          <a:r>
            <a:rPr lang="fr-BE" dirty="0" smtClean="0">
              <a:solidFill>
                <a:schemeClr val="tx2"/>
              </a:solidFill>
            </a:rPr>
            <a:t> on </a:t>
          </a:r>
          <a:r>
            <a:rPr lang="fr-BE" dirty="0" err="1" smtClean="0">
              <a:solidFill>
                <a:schemeClr val="tx2"/>
              </a:solidFill>
            </a:rPr>
            <a:t>dynamic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payment</a:t>
          </a:r>
          <a:r>
            <a:rPr lang="fr-BE" dirty="0" smtClean="0">
              <a:solidFill>
                <a:schemeClr val="tx2"/>
              </a:solidFill>
            </a:rPr>
            <a:t> </a:t>
          </a:r>
          <a:r>
            <a:rPr lang="fr-BE" dirty="0" err="1" smtClean="0">
              <a:solidFill>
                <a:schemeClr val="tx2"/>
              </a:solidFill>
            </a:rPr>
            <a:t>behaviour</a:t>
          </a:r>
          <a:r>
            <a:rPr lang="fr-BE" dirty="0" smtClean="0">
              <a:solidFill>
                <a:schemeClr val="tx2"/>
              </a:solidFill>
            </a:rPr>
            <a:t> segmentation or on user-</a:t>
          </a:r>
          <a:r>
            <a:rPr lang="fr-BE" dirty="0" err="1" smtClean="0">
              <a:solidFill>
                <a:schemeClr val="tx2"/>
              </a:solidFill>
            </a:rPr>
            <a:t>defined</a:t>
          </a:r>
          <a:r>
            <a:rPr lang="fr-BE" dirty="0" smtClean="0">
              <a:solidFill>
                <a:schemeClr val="tx2"/>
              </a:solidFill>
            </a:rPr>
            <a:t> segmentation</a:t>
          </a:r>
          <a:endParaRPr lang="fr-BE" dirty="0">
            <a:solidFill>
              <a:schemeClr val="tx2"/>
            </a:solidFill>
          </a:endParaRPr>
        </a:p>
      </dgm:t>
    </dgm:pt>
    <dgm:pt modelId="{A9A4AB7D-F56B-4C99-A494-E65B86107851}" type="parTrans" cxnId="{4C8581EF-8FA1-4716-AE2F-614EAD30317B}">
      <dgm:prSet/>
      <dgm:spPr/>
      <dgm:t>
        <a:bodyPr/>
        <a:lstStyle/>
        <a:p>
          <a:endParaRPr lang="en-GB"/>
        </a:p>
      </dgm:t>
    </dgm:pt>
    <dgm:pt modelId="{C6E5896F-2F7E-4A85-8973-47822B02682F}" type="sibTrans" cxnId="{4C8581EF-8FA1-4716-AE2F-614EAD30317B}">
      <dgm:prSet/>
      <dgm:spPr/>
      <dgm:t>
        <a:bodyPr/>
        <a:lstStyle/>
        <a:p>
          <a:endParaRPr lang="en-GB"/>
        </a:p>
      </dgm:t>
    </dgm:pt>
    <dgm:pt modelId="{7B6E5266-E143-4D0A-9E55-6C1B97661C9F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smtClean="0">
              <a:solidFill>
                <a:schemeClr val="tx2"/>
              </a:solidFill>
            </a:rPr>
            <a:t>Automated </a:t>
          </a:r>
          <a:r>
            <a:rPr lang="fr-BE" dirty="0" smtClean="0">
              <a:solidFill>
                <a:schemeClr val="tx2"/>
              </a:solidFill>
            </a:rPr>
            <a:t>call planning</a:t>
          </a:r>
          <a:endParaRPr lang="en-GB" dirty="0">
            <a:solidFill>
              <a:schemeClr val="tx2"/>
            </a:solidFill>
          </a:endParaRPr>
        </a:p>
      </dgm:t>
    </dgm:pt>
    <dgm:pt modelId="{7D9B92A6-EFC9-4DBA-8403-808522D2E388}" type="parTrans" cxnId="{24DE7576-B596-457B-8A53-BEC5C0176B59}">
      <dgm:prSet/>
      <dgm:spPr/>
      <dgm:t>
        <a:bodyPr/>
        <a:lstStyle/>
        <a:p>
          <a:endParaRPr lang="en-GB"/>
        </a:p>
      </dgm:t>
    </dgm:pt>
    <dgm:pt modelId="{503E4B15-1D08-4C17-9ADF-F53701F04ABF}" type="sibTrans" cxnId="{24DE7576-B596-457B-8A53-BEC5C0176B59}">
      <dgm:prSet/>
      <dgm:spPr/>
      <dgm:t>
        <a:bodyPr/>
        <a:lstStyle/>
        <a:p>
          <a:endParaRPr lang="en-GB"/>
        </a:p>
      </dgm:t>
    </dgm:pt>
    <dgm:pt modelId="{A4A04DF6-CF28-4EE2-A570-52C367AE2F97}">
      <dgm:prSet/>
      <dgm:spPr>
        <a:solidFill>
          <a:srgbClr val="CCECFF">
            <a:alpha val="89804"/>
          </a:srgbClr>
        </a:solidFill>
        <a:ln>
          <a:noFill/>
        </a:ln>
      </dgm:spPr>
      <dgm:t>
        <a:bodyPr/>
        <a:lstStyle/>
        <a:p>
          <a:pPr rtl="0"/>
          <a:r>
            <a:rPr lang="fr-BE" dirty="0" smtClean="0">
              <a:solidFill>
                <a:schemeClr val="tx2"/>
              </a:solidFill>
            </a:rPr>
            <a:t>Multi-</a:t>
          </a:r>
          <a:r>
            <a:rPr lang="fr-BE" dirty="0" err="1" smtClean="0">
              <a:solidFill>
                <a:schemeClr val="tx2"/>
              </a:solidFill>
            </a:rPr>
            <a:t>entity</a:t>
          </a:r>
          <a:r>
            <a:rPr lang="fr-BE" dirty="0" smtClean="0">
              <a:solidFill>
                <a:schemeClr val="tx2"/>
              </a:solidFill>
            </a:rPr>
            <a:t>, multi-</a:t>
          </a:r>
          <a:r>
            <a:rPr lang="fr-BE" dirty="0" err="1" smtClean="0">
              <a:solidFill>
                <a:schemeClr val="tx2"/>
              </a:solidFill>
            </a:rPr>
            <a:t>currency</a:t>
          </a:r>
          <a:r>
            <a:rPr lang="fr-BE" dirty="0" smtClean="0">
              <a:solidFill>
                <a:schemeClr val="tx2"/>
              </a:solidFill>
            </a:rPr>
            <a:t>, multi-ERP</a:t>
          </a:r>
          <a:endParaRPr lang="en-GB" dirty="0">
            <a:solidFill>
              <a:schemeClr val="tx2"/>
            </a:solidFill>
          </a:endParaRPr>
        </a:p>
      </dgm:t>
    </dgm:pt>
    <dgm:pt modelId="{2CA861FC-4DA3-485D-BCE9-AD81CA0F7854}" type="parTrans" cxnId="{9F60B68A-8AC3-4E15-A55A-90483D3505AF}">
      <dgm:prSet/>
      <dgm:spPr/>
      <dgm:t>
        <a:bodyPr/>
        <a:lstStyle/>
        <a:p>
          <a:endParaRPr lang="en-GB"/>
        </a:p>
      </dgm:t>
    </dgm:pt>
    <dgm:pt modelId="{DA59ADEC-9889-41BB-9164-7D0932B015E1}" type="sibTrans" cxnId="{9F60B68A-8AC3-4E15-A55A-90483D3505AF}">
      <dgm:prSet/>
      <dgm:spPr/>
      <dgm:t>
        <a:bodyPr/>
        <a:lstStyle/>
        <a:p>
          <a:endParaRPr lang="en-GB"/>
        </a:p>
      </dgm:t>
    </dgm:pt>
    <dgm:pt modelId="{C2F4A7B1-5637-42C6-8D86-78B736DA61A2}" type="pres">
      <dgm:prSet presAssocID="{2DB23EC8-0F4C-4006-BCF1-5C3859E906A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9AEB919-DAAE-4D42-B606-351350570125}" type="pres">
      <dgm:prSet presAssocID="{90511A30-B2AA-4F95-BC5C-5689C0C8DE43}" presName="composite" presStyleCnt="0"/>
      <dgm:spPr/>
    </dgm:pt>
    <dgm:pt modelId="{0BE21A69-C2B5-42D6-A2CF-120A1A6D6083}" type="pres">
      <dgm:prSet presAssocID="{90511A30-B2AA-4F95-BC5C-5689C0C8DE4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381A2E-C3B4-4D41-9054-73C8A13B9799}" type="pres">
      <dgm:prSet presAssocID="{90511A30-B2AA-4F95-BC5C-5689C0C8DE43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8656F79-3799-43CD-A134-16B880F0774A}" type="pres">
      <dgm:prSet presAssocID="{7A92F452-E731-436B-8E86-527EC9E2D832}" presName="space" presStyleCnt="0"/>
      <dgm:spPr/>
    </dgm:pt>
    <dgm:pt modelId="{2CC39FF4-76A6-4B1E-864D-CDF2AB57E035}" type="pres">
      <dgm:prSet presAssocID="{6CC5FDC9-8C15-4768-8D32-A58977AF00B1}" presName="composite" presStyleCnt="0"/>
      <dgm:spPr/>
    </dgm:pt>
    <dgm:pt modelId="{FCCCB5B8-B19E-4EE7-9EA2-2BDC76F34B16}" type="pres">
      <dgm:prSet presAssocID="{6CC5FDC9-8C15-4768-8D32-A58977AF00B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A09600-F112-46B6-9B62-EB5E276F7584}" type="pres">
      <dgm:prSet presAssocID="{6CC5FDC9-8C15-4768-8D32-A58977AF00B1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FA51FF2-EC29-4454-89A8-9D91A9EF77ED}" type="pres">
      <dgm:prSet presAssocID="{4A15AED6-4C9B-41C6-B388-4F3C25EBDC65}" presName="space" presStyleCnt="0"/>
      <dgm:spPr/>
    </dgm:pt>
    <dgm:pt modelId="{BDED4D3C-E28E-4331-83A6-E24AFF34DE6D}" type="pres">
      <dgm:prSet presAssocID="{AA332BF0-7F6B-402C-88D4-01AFCA88DB1A}" presName="composite" presStyleCnt="0"/>
      <dgm:spPr/>
    </dgm:pt>
    <dgm:pt modelId="{D902B905-2796-4AE0-B432-9ED504D332FA}" type="pres">
      <dgm:prSet presAssocID="{AA332BF0-7F6B-402C-88D4-01AFCA88DB1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91CE7A6-5DFE-4334-BBE2-C9D78E93DF02}" type="pres">
      <dgm:prSet presAssocID="{AA332BF0-7F6B-402C-88D4-01AFCA88DB1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97AC212-9D29-4748-BEA0-D8A965E73C38}" type="pres">
      <dgm:prSet presAssocID="{590259D2-C27B-4AF0-B53B-26EB209676E9}" presName="space" presStyleCnt="0"/>
      <dgm:spPr/>
    </dgm:pt>
    <dgm:pt modelId="{0C608B9D-364E-4FFF-ABAC-4EF473F529CB}" type="pres">
      <dgm:prSet presAssocID="{B7202D97-FA2F-43FA-9D4A-1A085A31085C}" presName="composite" presStyleCnt="0"/>
      <dgm:spPr/>
    </dgm:pt>
    <dgm:pt modelId="{68AE80C9-0461-475B-A04B-A3A9D826A620}" type="pres">
      <dgm:prSet presAssocID="{B7202D97-FA2F-43FA-9D4A-1A085A31085C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72D99E-5268-4E05-9381-362EDFC637DC}" type="pres">
      <dgm:prSet presAssocID="{B7202D97-FA2F-43FA-9D4A-1A085A31085C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E593F1-2B46-4ADD-B06F-942CE8228CDF}" srcId="{AA332BF0-7F6B-402C-88D4-01AFCA88DB1A}" destId="{637F76B8-3A9A-41D4-AA23-AE7E66D73070}" srcOrd="2" destOrd="0" parTransId="{142D7B8A-1631-4AEB-831B-BE017989B92A}" sibTransId="{9F9043C1-2857-42B2-A0A0-1C11B4644060}"/>
    <dgm:cxn modelId="{7C512F54-0ED7-43BA-A6D6-1A6FE49C905B}" srcId="{90511A30-B2AA-4F95-BC5C-5689C0C8DE43}" destId="{7D441364-C4AF-4C89-B597-EE1FDA0378E3}" srcOrd="0" destOrd="0" parTransId="{99928166-50EC-452C-8958-93003E7FD2EB}" sibTransId="{6393F9A7-4220-4C76-BD12-48AF4B6D2034}"/>
    <dgm:cxn modelId="{5AA7DE0D-E87B-4996-A4AF-1B1A01DDE83A}" srcId="{6CC5FDC9-8C15-4768-8D32-A58977AF00B1}" destId="{03899685-4A7B-4A15-B99B-4290654DCF25}" srcOrd="1" destOrd="0" parTransId="{4F69CF75-7706-4348-94DA-1F84F0B80109}" sibTransId="{860A367A-544E-4986-9544-DC22E1D0BFB9}"/>
    <dgm:cxn modelId="{6662E3F9-39CE-420C-92AC-EE647F770071}" srcId="{90511A30-B2AA-4F95-BC5C-5689C0C8DE43}" destId="{11B1F17C-BB39-4510-9CF5-CDCCBB2EAFEF}" srcOrd="3" destOrd="0" parTransId="{2AD1EA22-99D2-45CD-9F96-2DCBC6181796}" sibTransId="{8BC85656-E357-4C9C-9BCA-E2CE06776E65}"/>
    <dgm:cxn modelId="{031CB0A6-FDAE-4686-A360-07FC24D39EEF}" srcId="{2DB23EC8-0F4C-4006-BCF1-5C3859E906AE}" destId="{90511A30-B2AA-4F95-BC5C-5689C0C8DE43}" srcOrd="0" destOrd="0" parTransId="{A4C3FA2F-25B0-4E96-A812-67D1C7E87ABF}" sibTransId="{7A92F452-E731-436B-8E86-527EC9E2D832}"/>
    <dgm:cxn modelId="{24DE7576-B596-457B-8A53-BEC5C0176B59}" srcId="{AA332BF0-7F6B-402C-88D4-01AFCA88DB1A}" destId="{7B6E5266-E143-4D0A-9E55-6C1B97661C9F}" srcOrd="0" destOrd="0" parTransId="{7D9B92A6-EFC9-4DBA-8403-808522D2E388}" sibTransId="{503E4B15-1D08-4C17-9ADF-F53701F04ABF}"/>
    <dgm:cxn modelId="{A66889F5-7BF8-4CA9-B4DB-F81B6876D4EC}" srcId="{B7202D97-FA2F-43FA-9D4A-1A085A31085C}" destId="{16C36846-66F8-4BAD-88F8-236F97419EE0}" srcOrd="1" destOrd="0" parTransId="{39C967D4-E134-47F2-A3EE-23D09F519214}" sibTransId="{875A2FD0-2B20-4038-9081-4DCA9CEF901F}"/>
    <dgm:cxn modelId="{CEFDF5D9-75E6-4FD6-8309-0CA66F275EC5}" srcId="{90511A30-B2AA-4F95-BC5C-5689C0C8DE43}" destId="{B6D23AFD-AB6E-4D8B-8F6E-B087D2BA3D40}" srcOrd="2" destOrd="0" parTransId="{78B4F652-D42D-4CCF-BCB9-F08BCAE593BF}" sibTransId="{616508DC-5205-49BF-A4F6-253AC777C573}"/>
    <dgm:cxn modelId="{682D6DCD-FCA3-4827-9C10-372153E50AB0}" srcId="{2DB23EC8-0F4C-4006-BCF1-5C3859E906AE}" destId="{B7202D97-FA2F-43FA-9D4A-1A085A31085C}" srcOrd="3" destOrd="0" parTransId="{23956BED-C17A-456F-A0B9-9AD62F3B00CF}" sibTransId="{7BC7DE4D-1FDC-48EE-BC56-68C99EBF2C25}"/>
    <dgm:cxn modelId="{9F60B68A-8AC3-4E15-A55A-90483D3505AF}" srcId="{B7202D97-FA2F-43FA-9D4A-1A085A31085C}" destId="{A4A04DF6-CF28-4EE2-A570-52C367AE2F97}" srcOrd="0" destOrd="0" parTransId="{2CA861FC-4DA3-485D-BCE9-AD81CA0F7854}" sibTransId="{DA59ADEC-9889-41BB-9164-7D0932B015E1}"/>
    <dgm:cxn modelId="{9CE9772C-0CCC-4840-9E74-F424C9F2AC1A}" type="presOf" srcId="{87839F8F-CCAC-409F-94AD-D0BDC4A15539}" destId="{36381A2E-C3B4-4D41-9054-73C8A13B9799}" srcOrd="0" destOrd="1" presId="urn:microsoft.com/office/officeart/2005/8/layout/hList1"/>
    <dgm:cxn modelId="{F003F0F9-18C9-4AD1-82EB-750F0318358E}" type="presOf" srcId="{A4A04DF6-CF28-4EE2-A570-52C367AE2F97}" destId="{AD72D99E-5268-4E05-9381-362EDFC637DC}" srcOrd="0" destOrd="0" presId="urn:microsoft.com/office/officeart/2005/8/layout/hList1"/>
    <dgm:cxn modelId="{F5EC1395-165D-4A0B-ACDA-AD28DB695490}" type="presOf" srcId="{11B1F17C-BB39-4510-9CF5-CDCCBB2EAFEF}" destId="{36381A2E-C3B4-4D41-9054-73C8A13B9799}" srcOrd="0" destOrd="3" presId="urn:microsoft.com/office/officeart/2005/8/layout/hList1"/>
    <dgm:cxn modelId="{26BA3EA1-6B9C-409E-85A2-EAE6E6179BE3}" type="presOf" srcId="{6CC5FDC9-8C15-4768-8D32-A58977AF00B1}" destId="{FCCCB5B8-B19E-4EE7-9EA2-2BDC76F34B16}" srcOrd="0" destOrd="0" presId="urn:microsoft.com/office/officeart/2005/8/layout/hList1"/>
    <dgm:cxn modelId="{8E93AF0C-4CC1-40B9-AB22-C7C5E8F3301B}" type="presOf" srcId="{16C36846-66F8-4BAD-88F8-236F97419EE0}" destId="{AD72D99E-5268-4E05-9381-362EDFC637DC}" srcOrd="0" destOrd="1" presId="urn:microsoft.com/office/officeart/2005/8/layout/hList1"/>
    <dgm:cxn modelId="{A14F70C4-BEF0-4FB5-9AB6-02764030398D}" type="presOf" srcId="{0F8AEA80-98C4-4ADF-BC9C-D1C0F8CB02DD}" destId="{791CE7A6-5DFE-4334-BBE2-C9D78E93DF02}" srcOrd="0" destOrd="1" presId="urn:microsoft.com/office/officeart/2005/8/layout/hList1"/>
    <dgm:cxn modelId="{820FCA7D-FBB3-4FBE-ACB8-D734948D1BB1}" type="presOf" srcId="{90511A30-B2AA-4F95-BC5C-5689C0C8DE43}" destId="{0BE21A69-C2B5-42D6-A2CF-120A1A6D6083}" srcOrd="0" destOrd="0" presId="urn:microsoft.com/office/officeart/2005/8/layout/hList1"/>
    <dgm:cxn modelId="{3FF02766-B46C-4F86-A43E-BB2A184C3D90}" type="presOf" srcId="{B6D23AFD-AB6E-4D8B-8F6E-B087D2BA3D40}" destId="{36381A2E-C3B4-4D41-9054-73C8A13B9799}" srcOrd="0" destOrd="2" presId="urn:microsoft.com/office/officeart/2005/8/layout/hList1"/>
    <dgm:cxn modelId="{4C8581EF-8FA1-4716-AE2F-614EAD30317B}" srcId="{6CC5FDC9-8C15-4768-8D32-A58977AF00B1}" destId="{627012BA-4017-4FAA-A2C3-5D77D8A0362A}" srcOrd="0" destOrd="0" parTransId="{A9A4AB7D-F56B-4C99-A494-E65B86107851}" sibTransId="{C6E5896F-2F7E-4A85-8973-47822B02682F}"/>
    <dgm:cxn modelId="{BB7DDAFF-ABF6-4EE8-A33F-1C5019E0F1AE}" type="presOf" srcId="{B7202D97-FA2F-43FA-9D4A-1A085A31085C}" destId="{68AE80C9-0461-475B-A04B-A3A9D826A620}" srcOrd="0" destOrd="0" presId="urn:microsoft.com/office/officeart/2005/8/layout/hList1"/>
    <dgm:cxn modelId="{5398F1F7-37A9-4C27-9794-45A40903497F}" type="presOf" srcId="{627012BA-4017-4FAA-A2C3-5D77D8A0362A}" destId="{CCA09600-F112-46B6-9B62-EB5E276F7584}" srcOrd="0" destOrd="0" presId="urn:microsoft.com/office/officeart/2005/8/layout/hList1"/>
    <dgm:cxn modelId="{81BBD509-3AE8-406F-A999-683D389064B9}" type="presOf" srcId="{637F76B8-3A9A-41D4-AA23-AE7E66D73070}" destId="{791CE7A6-5DFE-4334-BBE2-C9D78E93DF02}" srcOrd="0" destOrd="2" presId="urn:microsoft.com/office/officeart/2005/8/layout/hList1"/>
    <dgm:cxn modelId="{45BFE8F8-2B37-4880-AD8D-39541865C845}" srcId="{90511A30-B2AA-4F95-BC5C-5689C0C8DE43}" destId="{87839F8F-CCAC-409F-94AD-D0BDC4A15539}" srcOrd="1" destOrd="0" parTransId="{AC2A24E7-2570-4CB6-9190-006653B22943}" sibTransId="{FEFA138C-6028-4BA3-936F-7A8F6839506A}"/>
    <dgm:cxn modelId="{EC7E1727-8959-41D0-A2F9-BB6A179099C8}" type="presOf" srcId="{2DB23EC8-0F4C-4006-BCF1-5C3859E906AE}" destId="{C2F4A7B1-5637-42C6-8D86-78B736DA61A2}" srcOrd="0" destOrd="0" presId="urn:microsoft.com/office/officeart/2005/8/layout/hList1"/>
    <dgm:cxn modelId="{3CC54493-CAC0-4F58-B478-3146F25AC9DF}" type="presOf" srcId="{7B6E5266-E143-4D0A-9E55-6C1B97661C9F}" destId="{791CE7A6-5DFE-4334-BBE2-C9D78E93DF02}" srcOrd="0" destOrd="0" presId="urn:microsoft.com/office/officeart/2005/8/layout/hList1"/>
    <dgm:cxn modelId="{4CE47FA7-394E-4B5C-AA56-E332DA2684FF}" type="presOf" srcId="{AA332BF0-7F6B-402C-88D4-01AFCA88DB1A}" destId="{D902B905-2796-4AE0-B432-9ED504D332FA}" srcOrd="0" destOrd="0" presId="urn:microsoft.com/office/officeart/2005/8/layout/hList1"/>
    <dgm:cxn modelId="{6D542EED-3F5B-4BDA-9535-82A74C99BCEA}" srcId="{AA332BF0-7F6B-402C-88D4-01AFCA88DB1A}" destId="{0F8AEA80-98C4-4ADF-BC9C-D1C0F8CB02DD}" srcOrd="1" destOrd="0" parTransId="{6B2BC59C-B859-4ACE-ACB9-C5424FFC2210}" sibTransId="{9EE27837-94E6-41AE-B5D0-73A77B9D8C8B}"/>
    <dgm:cxn modelId="{0A5998AF-FD99-4FFE-AE56-4C6A89096CEB}" srcId="{2DB23EC8-0F4C-4006-BCF1-5C3859E906AE}" destId="{6CC5FDC9-8C15-4768-8D32-A58977AF00B1}" srcOrd="1" destOrd="0" parTransId="{E948BBEC-3EBB-4E62-A0EF-D018B6222E8F}" sibTransId="{4A15AED6-4C9B-41C6-B388-4F3C25EBDC65}"/>
    <dgm:cxn modelId="{44D6804B-6C95-498B-AF8A-134E58268B5A}" srcId="{2DB23EC8-0F4C-4006-BCF1-5C3859E906AE}" destId="{AA332BF0-7F6B-402C-88D4-01AFCA88DB1A}" srcOrd="2" destOrd="0" parTransId="{55F48D0E-3FE8-4822-8874-22CB64E637A2}" sibTransId="{590259D2-C27B-4AF0-B53B-26EB209676E9}"/>
    <dgm:cxn modelId="{0F41A9ED-57E9-4CE8-8728-621C13C71AE3}" type="presOf" srcId="{03899685-4A7B-4A15-B99B-4290654DCF25}" destId="{CCA09600-F112-46B6-9B62-EB5E276F7584}" srcOrd="0" destOrd="1" presId="urn:microsoft.com/office/officeart/2005/8/layout/hList1"/>
    <dgm:cxn modelId="{EF32F0A4-A225-4F14-80C5-5B40035598E7}" type="presOf" srcId="{7D441364-C4AF-4C89-B597-EE1FDA0378E3}" destId="{36381A2E-C3B4-4D41-9054-73C8A13B9799}" srcOrd="0" destOrd="0" presId="urn:microsoft.com/office/officeart/2005/8/layout/hList1"/>
    <dgm:cxn modelId="{BDD7355F-F482-4ED5-9ACF-5A23D183BB90}" type="presParOf" srcId="{C2F4A7B1-5637-42C6-8D86-78B736DA61A2}" destId="{19AEB919-DAAE-4D42-B606-351350570125}" srcOrd="0" destOrd="0" presId="urn:microsoft.com/office/officeart/2005/8/layout/hList1"/>
    <dgm:cxn modelId="{14C964FC-799B-4190-AFDE-0B5EF05534D6}" type="presParOf" srcId="{19AEB919-DAAE-4D42-B606-351350570125}" destId="{0BE21A69-C2B5-42D6-A2CF-120A1A6D6083}" srcOrd="0" destOrd="0" presId="urn:microsoft.com/office/officeart/2005/8/layout/hList1"/>
    <dgm:cxn modelId="{2683E081-8EE1-4497-AF72-38BE2B7FAC24}" type="presParOf" srcId="{19AEB919-DAAE-4D42-B606-351350570125}" destId="{36381A2E-C3B4-4D41-9054-73C8A13B9799}" srcOrd="1" destOrd="0" presId="urn:microsoft.com/office/officeart/2005/8/layout/hList1"/>
    <dgm:cxn modelId="{D05F81A6-E61F-4C2B-A74E-E3F9EFAF4986}" type="presParOf" srcId="{C2F4A7B1-5637-42C6-8D86-78B736DA61A2}" destId="{48656F79-3799-43CD-A134-16B880F0774A}" srcOrd="1" destOrd="0" presId="urn:microsoft.com/office/officeart/2005/8/layout/hList1"/>
    <dgm:cxn modelId="{9120BB8D-3BE5-4BF8-9589-013997C826F1}" type="presParOf" srcId="{C2F4A7B1-5637-42C6-8D86-78B736DA61A2}" destId="{2CC39FF4-76A6-4B1E-864D-CDF2AB57E035}" srcOrd="2" destOrd="0" presId="urn:microsoft.com/office/officeart/2005/8/layout/hList1"/>
    <dgm:cxn modelId="{323694AE-1A9E-4D9F-8CF8-EEE54B2E49A7}" type="presParOf" srcId="{2CC39FF4-76A6-4B1E-864D-CDF2AB57E035}" destId="{FCCCB5B8-B19E-4EE7-9EA2-2BDC76F34B16}" srcOrd="0" destOrd="0" presId="urn:microsoft.com/office/officeart/2005/8/layout/hList1"/>
    <dgm:cxn modelId="{5A3623DB-3977-41B2-BADD-C58E4A6A0EE9}" type="presParOf" srcId="{2CC39FF4-76A6-4B1E-864D-CDF2AB57E035}" destId="{CCA09600-F112-46B6-9B62-EB5E276F7584}" srcOrd="1" destOrd="0" presId="urn:microsoft.com/office/officeart/2005/8/layout/hList1"/>
    <dgm:cxn modelId="{750E023A-EF6A-4EAA-9717-F5B7ED67ED99}" type="presParOf" srcId="{C2F4A7B1-5637-42C6-8D86-78B736DA61A2}" destId="{0FA51FF2-EC29-4454-89A8-9D91A9EF77ED}" srcOrd="3" destOrd="0" presId="urn:microsoft.com/office/officeart/2005/8/layout/hList1"/>
    <dgm:cxn modelId="{A6FBE425-33CA-4473-A5BD-95D7FBB769F2}" type="presParOf" srcId="{C2F4A7B1-5637-42C6-8D86-78B736DA61A2}" destId="{BDED4D3C-E28E-4331-83A6-E24AFF34DE6D}" srcOrd="4" destOrd="0" presId="urn:microsoft.com/office/officeart/2005/8/layout/hList1"/>
    <dgm:cxn modelId="{DD5CC1FF-439E-4E14-B57C-868F3B3B8433}" type="presParOf" srcId="{BDED4D3C-E28E-4331-83A6-E24AFF34DE6D}" destId="{D902B905-2796-4AE0-B432-9ED504D332FA}" srcOrd="0" destOrd="0" presId="urn:microsoft.com/office/officeart/2005/8/layout/hList1"/>
    <dgm:cxn modelId="{9B0A3BD0-CF67-425A-A8AD-C799D543C6B6}" type="presParOf" srcId="{BDED4D3C-E28E-4331-83A6-E24AFF34DE6D}" destId="{791CE7A6-5DFE-4334-BBE2-C9D78E93DF02}" srcOrd="1" destOrd="0" presId="urn:microsoft.com/office/officeart/2005/8/layout/hList1"/>
    <dgm:cxn modelId="{22AB5703-55BE-432C-BE4A-2F23B0B4B209}" type="presParOf" srcId="{C2F4A7B1-5637-42C6-8D86-78B736DA61A2}" destId="{397AC212-9D29-4748-BEA0-D8A965E73C38}" srcOrd="5" destOrd="0" presId="urn:microsoft.com/office/officeart/2005/8/layout/hList1"/>
    <dgm:cxn modelId="{3484E042-1704-4A8F-8047-1ED3918A39D8}" type="presParOf" srcId="{C2F4A7B1-5637-42C6-8D86-78B736DA61A2}" destId="{0C608B9D-364E-4FFF-ABAC-4EF473F529CB}" srcOrd="6" destOrd="0" presId="urn:microsoft.com/office/officeart/2005/8/layout/hList1"/>
    <dgm:cxn modelId="{0304F733-86BB-4FFD-AA7D-388B3D7FF716}" type="presParOf" srcId="{0C608B9D-364E-4FFF-ABAC-4EF473F529CB}" destId="{68AE80C9-0461-475B-A04B-A3A9D826A620}" srcOrd="0" destOrd="0" presId="urn:microsoft.com/office/officeart/2005/8/layout/hList1"/>
    <dgm:cxn modelId="{D7151756-19A4-44F1-B811-969A04622E2C}" type="presParOf" srcId="{0C608B9D-364E-4FFF-ABAC-4EF473F529CB}" destId="{AD72D99E-5268-4E05-9381-362EDFC637D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0D026E-1701-4AE5-A4E4-495164F558C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F0AF703-7EE4-4495-B204-35A71EDC5ED6}">
      <dgm:prSet/>
      <dgm:spPr>
        <a:solidFill>
          <a:srgbClr val="0A70B4"/>
        </a:solidFill>
      </dgm:spPr>
      <dgm:t>
        <a:bodyPr/>
        <a:lstStyle/>
        <a:p>
          <a:pPr rtl="0"/>
          <a:r>
            <a:rPr lang="en-GB" dirty="0" smtClean="0"/>
            <a:t>Qualitative</a:t>
          </a:r>
          <a:endParaRPr lang="en-GB" dirty="0"/>
        </a:p>
      </dgm:t>
    </dgm:pt>
    <dgm:pt modelId="{C269D215-D6B3-4661-9027-AC0B78976368}" type="parTrans" cxnId="{5C912A5A-A1C2-47A2-A753-7764B9C20D46}">
      <dgm:prSet/>
      <dgm:spPr/>
      <dgm:t>
        <a:bodyPr/>
        <a:lstStyle/>
        <a:p>
          <a:endParaRPr lang="en-GB"/>
        </a:p>
      </dgm:t>
    </dgm:pt>
    <dgm:pt modelId="{463D5A53-A574-471B-AC52-E7AEFA3FDD0B}" type="sibTrans" cxnId="{5C912A5A-A1C2-47A2-A753-7764B9C20D46}">
      <dgm:prSet/>
      <dgm:spPr/>
      <dgm:t>
        <a:bodyPr/>
        <a:lstStyle/>
        <a:p>
          <a:endParaRPr lang="en-GB"/>
        </a:p>
      </dgm:t>
    </dgm:pt>
    <dgm:pt modelId="{3BC52416-7A04-43F2-B3EB-C1E64BC65712}">
      <dgm:prSet/>
      <dgm:spPr/>
      <dgm:t>
        <a:bodyPr/>
        <a:lstStyle/>
        <a:p>
          <a:pPr rtl="0"/>
          <a:r>
            <a:rPr lang="en-GB" dirty="0" smtClean="0">
              <a:solidFill>
                <a:schemeClr val="bg2">
                  <a:lumMod val="10000"/>
                </a:schemeClr>
              </a:solidFill>
            </a:rPr>
            <a:t>Structured workflow &amp; follow-up (payment terms, payment behaviour, disputes,…)</a:t>
          </a:r>
          <a:endParaRPr lang="en-GB" dirty="0">
            <a:solidFill>
              <a:schemeClr val="bg2">
                <a:lumMod val="10000"/>
              </a:schemeClr>
            </a:solidFill>
          </a:endParaRPr>
        </a:p>
      </dgm:t>
    </dgm:pt>
    <dgm:pt modelId="{E8BE18D7-679E-4F69-8603-AEF02881AD47}" type="parTrans" cxnId="{E0DF8BA2-5E55-455B-A334-D975ACCE8E01}">
      <dgm:prSet/>
      <dgm:spPr/>
      <dgm:t>
        <a:bodyPr/>
        <a:lstStyle/>
        <a:p>
          <a:endParaRPr lang="en-GB"/>
        </a:p>
      </dgm:t>
    </dgm:pt>
    <dgm:pt modelId="{1F5DFEAE-00E7-41B1-9336-2937C7EED55B}" type="sibTrans" cxnId="{E0DF8BA2-5E55-455B-A334-D975ACCE8E01}">
      <dgm:prSet/>
      <dgm:spPr/>
      <dgm:t>
        <a:bodyPr/>
        <a:lstStyle/>
        <a:p>
          <a:endParaRPr lang="en-GB"/>
        </a:p>
      </dgm:t>
    </dgm:pt>
    <dgm:pt modelId="{9588DCF6-B183-4382-BBAB-11FF7E28E632}">
      <dgm:prSet/>
      <dgm:spPr/>
      <dgm:t>
        <a:bodyPr/>
        <a:lstStyle/>
        <a:p>
          <a:pPr rtl="0"/>
          <a:r>
            <a:rPr lang="en-GB" dirty="0" smtClean="0">
              <a:solidFill>
                <a:schemeClr val="bg2">
                  <a:lumMod val="10000"/>
                </a:schemeClr>
              </a:solidFill>
            </a:rPr>
            <a:t>More time for productive work</a:t>
          </a:r>
          <a:endParaRPr lang="en-GB" dirty="0">
            <a:solidFill>
              <a:schemeClr val="bg2">
                <a:lumMod val="10000"/>
              </a:schemeClr>
            </a:solidFill>
          </a:endParaRPr>
        </a:p>
      </dgm:t>
    </dgm:pt>
    <dgm:pt modelId="{94421B11-032E-4CBE-959A-3E53445CA9D8}" type="parTrans" cxnId="{B3700D18-7489-4A7C-83D7-B0A5D9A485E4}">
      <dgm:prSet/>
      <dgm:spPr/>
      <dgm:t>
        <a:bodyPr/>
        <a:lstStyle/>
        <a:p>
          <a:endParaRPr lang="en-GB"/>
        </a:p>
      </dgm:t>
    </dgm:pt>
    <dgm:pt modelId="{0A201A0D-6027-4863-BF0D-27456A669E9D}" type="sibTrans" cxnId="{B3700D18-7489-4A7C-83D7-B0A5D9A485E4}">
      <dgm:prSet/>
      <dgm:spPr/>
      <dgm:t>
        <a:bodyPr/>
        <a:lstStyle/>
        <a:p>
          <a:endParaRPr lang="en-GB"/>
        </a:p>
      </dgm:t>
    </dgm:pt>
    <dgm:pt modelId="{8046E8D0-3C90-4397-A846-4601FC858920}">
      <dgm:prSet/>
      <dgm:spPr/>
      <dgm:t>
        <a:bodyPr/>
        <a:lstStyle/>
        <a:p>
          <a:pPr rtl="0"/>
          <a:r>
            <a:rPr lang="en-GB" dirty="0" smtClean="0">
              <a:solidFill>
                <a:schemeClr val="bg2">
                  <a:lumMod val="10000"/>
                </a:schemeClr>
              </a:solidFill>
            </a:rPr>
            <a:t>Increased visibility on the open balances for all BU’s &amp; project managers</a:t>
          </a:r>
          <a:endParaRPr lang="en-GB" dirty="0">
            <a:solidFill>
              <a:schemeClr val="bg2">
                <a:lumMod val="10000"/>
              </a:schemeClr>
            </a:solidFill>
          </a:endParaRPr>
        </a:p>
      </dgm:t>
    </dgm:pt>
    <dgm:pt modelId="{5427F2BD-7079-4639-9F81-6863AC417099}" type="parTrans" cxnId="{A5B53169-9C5D-46EE-B9FC-E3DCE668FB79}">
      <dgm:prSet/>
      <dgm:spPr/>
      <dgm:t>
        <a:bodyPr/>
        <a:lstStyle/>
        <a:p>
          <a:endParaRPr lang="en-GB"/>
        </a:p>
      </dgm:t>
    </dgm:pt>
    <dgm:pt modelId="{DEC03744-D69D-432C-B321-236810D8BB54}" type="sibTrans" cxnId="{A5B53169-9C5D-46EE-B9FC-E3DCE668FB79}">
      <dgm:prSet/>
      <dgm:spPr/>
      <dgm:t>
        <a:bodyPr/>
        <a:lstStyle/>
        <a:p>
          <a:endParaRPr lang="en-GB"/>
        </a:p>
      </dgm:t>
    </dgm:pt>
    <dgm:pt modelId="{11BDF01D-5EC2-42A8-9051-DFAFB6662610}">
      <dgm:prSet/>
      <dgm:spPr/>
      <dgm:t>
        <a:bodyPr/>
        <a:lstStyle/>
        <a:p>
          <a:pPr rtl="0"/>
          <a:r>
            <a:rPr lang="en-GB" dirty="0" smtClean="0">
              <a:solidFill>
                <a:schemeClr val="bg2">
                  <a:lumMod val="10000"/>
                </a:schemeClr>
              </a:solidFill>
            </a:rPr>
            <a:t>Ad-hoc transparency for management &amp; board in open balances &amp; disputes</a:t>
          </a:r>
          <a:endParaRPr lang="en-GB" dirty="0">
            <a:solidFill>
              <a:schemeClr val="bg2">
                <a:lumMod val="10000"/>
              </a:schemeClr>
            </a:solidFill>
          </a:endParaRPr>
        </a:p>
      </dgm:t>
    </dgm:pt>
    <dgm:pt modelId="{56E5A579-3BA4-46B9-8589-C1EF694712AA}" type="parTrans" cxnId="{71DCBDDD-1F29-489F-AC50-84F8C33F8E5A}">
      <dgm:prSet/>
      <dgm:spPr/>
      <dgm:t>
        <a:bodyPr/>
        <a:lstStyle/>
        <a:p>
          <a:endParaRPr lang="en-GB"/>
        </a:p>
      </dgm:t>
    </dgm:pt>
    <dgm:pt modelId="{CF38ACF2-86FD-42AC-AA15-F7DDE27B465A}" type="sibTrans" cxnId="{71DCBDDD-1F29-489F-AC50-84F8C33F8E5A}">
      <dgm:prSet/>
      <dgm:spPr/>
      <dgm:t>
        <a:bodyPr/>
        <a:lstStyle/>
        <a:p>
          <a:endParaRPr lang="en-GB"/>
        </a:p>
      </dgm:t>
    </dgm:pt>
    <dgm:pt modelId="{A0D5403A-9091-47F4-B718-DD0434E80E7A}">
      <dgm:prSet/>
      <dgm:spPr/>
      <dgm:t>
        <a:bodyPr/>
        <a:lstStyle/>
        <a:p>
          <a:pPr rtl="0"/>
          <a:r>
            <a:rPr lang="en-GB" dirty="0" smtClean="0">
              <a:solidFill>
                <a:schemeClr val="bg2">
                  <a:lumMod val="10000"/>
                </a:schemeClr>
              </a:solidFill>
            </a:rPr>
            <a:t>More professional approach &amp; interaction with your customers</a:t>
          </a:r>
          <a:endParaRPr lang="en-GB" dirty="0">
            <a:solidFill>
              <a:schemeClr val="bg2">
                <a:lumMod val="10000"/>
              </a:schemeClr>
            </a:solidFill>
          </a:endParaRPr>
        </a:p>
      </dgm:t>
    </dgm:pt>
    <dgm:pt modelId="{D6AEE348-7B54-423A-A532-9D3291B49341}" type="parTrans" cxnId="{BB6D6129-F3F1-4B0F-A1C0-8B5C37BB910B}">
      <dgm:prSet/>
      <dgm:spPr/>
      <dgm:t>
        <a:bodyPr/>
        <a:lstStyle/>
        <a:p>
          <a:endParaRPr lang="en-GB"/>
        </a:p>
      </dgm:t>
    </dgm:pt>
    <dgm:pt modelId="{DF8A11B8-4D4E-42A1-AD46-A57F303C6C58}" type="sibTrans" cxnId="{BB6D6129-F3F1-4B0F-A1C0-8B5C37BB910B}">
      <dgm:prSet/>
      <dgm:spPr/>
      <dgm:t>
        <a:bodyPr/>
        <a:lstStyle/>
        <a:p>
          <a:endParaRPr lang="en-GB"/>
        </a:p>
      </dgm:t>
    </dgm:pt>
    <dgm:pt modelId="{8E98191F-1FCB-4249-9567-7CF1D6418123}">
      <dgm:prSet/>
      <dgm:spPr/>
      <dgm:t>
        <a:bodyPr/>
        <a:lstStyle/>
        <a:p>
          <a:pPr rtl="0"/>
          <a:r>
            <a:rPr lang="en-GB" dirty="0" smtClean="0">
              <a:solidFill>
                <a:schemeClr val="bg2">
                  <a:lumMod val="10000"/>
                </a:schemeClr>
              </a:solidFill>
            </a:rPr>
            <a:t>Increased accuracy in cash forecasting</a:t>
          </a:r>
          <a:endParaRPr lang="en-GB" dirty="0">
            <a:solidFill>
              <a:schemeClr val="bg2">
                <a:lumMod val="10000"/>
              </a:schemeClr>
            </a:solidFill>
          </a:endParaRPr>
        </a:p>
      </dgm:t>
    </dgm:pt>
    <dgm:pt modelId="{59A0CE4C-2346-43B8-8D29-0B61DBBABA11}" type="parTrans" cxnId="{B04D2F4F-43D5-40CD-9A58-56247A26300A}">
      <dgm:prSet/>
      <dgm:spPr/>
      <dgm:t>
        <a:bodyPr/>
        <a:lstStyle/>
        <a:p>
          <a:endParaRPr lang="en-GB"/>
        </a:p>
      </dgm:t>
    </dgm:pt>
    <dgm:pt modelId="{78CFEB1A-8FBA-4282-9113-253192942077}" type="sibTrans" cxnId="{B04D2F4F-43D5-40CD-9A58-56247A26300A}">
      <dgm:prSet/>
      <dgm:spPr/>
      <dgm:t>
        <a:bodyPr/>
        <a:lstStyle/>
        <a:p>
          <a:endParaRPr lang="en-GB"/>
        </a:p>
      </dgm:t>
    </dgm:pt>
    <dgm:pt modelId="{BB438151-6E4E-4853-81E2-6736F418E86F}">
      <dgm:prSet/>
      <dgm:spPr>
        <a:solidFill>
          <a:srgbClr val="0A70B4"/>
        </a:solidFill>
      </dgm:spPr>
      <dgm:t>
        <a:bodyPr/>
        <a:lstStyle/>
        <a:p>
          <a:pPr rtl="0"/>
          <a:r>
            <a:rPr lang="en-GB" dirty="0" smtClean="0"/>
            <a:t>Quantitative</a:t>
          </a:r>
          <a:endParaRPr lang="en-GB" dirty="0"/>
        </a:p>
      </dgm:t>
    </dgm:pt>
    <dgm:pt modelId="{B63F4F0C-C02E-49BD-9476-A1C3D9E9AC45}" type="parTrans" cxnId="{B8B8E30B-4B0F-4015-A26C-54DA2012A9C4}">
      <dgm:prSet/>
      <dgm:spPr/>
      <dgm:t>
        <a:bodyPr/>
        <a:lstStyle/>
        <a:p>
          <a:endParaRPr lang="en-GB"/>
        </a:p>
      </dgm:t>
    </dgm:pt>
    <dgm:pt modelId="{7AB38971-D6D1-42C1-B2E4-97A2FF460E75}" type="sibTrans" cxnId="{B8B8E30B-4B0F-4015-A26C-54DA2012A9C4}">
      <dgm:prSet/>
      <dgm:spPr/>
      <dgm:t>
        <a:bodyPr/>
        <a:lstStyle/>
        <a:p>
          <a:endParaRPr lang="en-GB"/>
        </a:p>
      </dgm:t>
    </dgm:pt>
    <dgm:pt modelId="{A054998F-3A59-4B68-B43A-E1B9E981387F}">
      <dgm:prSet/>
      <dgm:spPr/>
      <dgm:t>
        <a:bodyPr/>
        <a:lstStyle/>
        <a:p>
          <a:pPr rtl="0"/>
          <a:r>
            <a:rPr lang="en-GB" dirty="0" smtClean="0">
              <a:solidFill>
                <a:schemeClr val="bg2">
                  <a:lumMod val="10000"/>
                </a:schemeClr>
              </a:solidFill>
            </a:rPr>
            <a:t>Decrease in DSO</a:t>
          </a:r>
          <a:endParaRPr lang="en-GB" dirty="0">
            <a:solidFill>
              <a:schemeClr val="bg2">
                <a:lumMod val="10000"/>
              </a:schemeClr>
            </a:solidFill>
          </a:endParaRPr>
        </a:p>
      </dgm:t>
    </dgm:pt>
    <dgm:pt modelId="{7BF4095E-CC1F-4B91-B9DA-7B26C743B08C}" type="parTrans" cxnId="{9B46C027-A550-437E-8B21-462B2484A894}">
      <dgm:prSet/>
      <dgm:spPr/>
      <dgm:t>
        <a:bodyPr/>
        <a:lstStyle/>
        <a:p>
          <a:endParaRPr lang="en-GB"/>
        </a:p>
      </dgm:t>
    </dgm:pt>
    <dgm:pt modelId="{FB3977DB-41F6-4E69-8EEF-DBF6818AB455}" type="sibTrans" cxnId="{9B46C027-A550-437E-8B21-462B2484A894}">
      <dgm:prSet/>
      <dgm:spPr/>
      <dgm:t>
        <a:bodyPr/>
        <a:lstStyle/>
        <a:p>
          <a:endParaRPr lang="en-GB"/>
        </a:p>
      </dgm:t>
    </dgm:pt>
    <dgm:pt modelId="{540A8A8C-92BC-4E6E-BF7B-51ABD5BA0CDA}">
      <dgm:prSet/>
      <dgm:spPr/>
      <dgm:t>
        <a:bodyPr/>
        <a:lstStyle/>
        <a:p>
          <a:pPr rtl="0"/>
          <a:r>
            <a:rPr lang="en-GB" dirty="0" smtClean="0">
              <a:solidFill>
                <a:schemeClr val="bg2">
                  <a:lumMod val="10000"/>
                </a:schemeClr>
              </a:solidFill>
            </a:rPr>
            <a:t>Raise in cash balances by improved cash-in</a:t>
          </a:r>
          <a:endParaRPr lang="en-GB" dirty="0">
            <a:solidFill>
              <a:schemeClr val="bg2">
                <a:lumMod val="10000"/>
              </a:schemeClr>
            </a:solidFill>
          </a:endParaRPr>
        </a:p>
      </dgm:t>
    </dgm:pt>
    <dgm:pt modelId="{88B179AD-C7F0-4062-A5FB-52E6B225168C}" type="parTrans" cxnId="{E534CC37-DA65-4F7C-B9A8-237D58BDB2AF}">
      <dgm:prSet/>
      <dgm:spPr/>
      <dgm:t>
        <a:bodyPr/>
        <a:lstStyle/>
        <a:p>
          <a:endParaRPr lang="en-GB"/>
        </a:p>
      </dgm:t>
    </dgm:pt>
    <dgm:pt modelId="{1756D2F2-029E-4C0A-A052-20CD0D0C52AE}" type="sibTrans" cxnId="{E534CC37-DA65-4F7C-B9A8-237D58BDB2AF}">
      <dgm:prSet/>
      <dgm:spPr/>
      <dgm:t>
        <a:bodyPr/>
        <a:lstStyle/>
        <a:p>
          <a:endParaRPr lang="en-GB"/>
        </a:p>
      </dgm:t>
    </dgm:pt>
    <dgm:pt modelId="{3BD0124F-B273-450D-8381-6A6D37CF07FC}">
      <dgm:prSet/>
      <dgm:spPr/>
      <dgm:t>
        <a:bodyPr/>
        <a:lstStyle/>
        <a:p>
          <a:pPr rtl="0"/>
          <a:r>
            <a:rPr lang="en-GB" dirty="0" smtClean="0">
              <a:solidFill>
                <a:schemeClr val="bg2">
                  <a:lumMod val="10000"/>
                </a:schemeClr>
              </a:solidFill>
            </a:rPr>
            <a:t>Lower cost of operations</a:t>
          </a:r>
          <a:endParaRPr lang="en-GB" dirty="0">
            <a:solidFill>
              <a:schemeClr val="bg2">
                <a:lumMod val="10000"/>
              </a:schemeClr>
            </a:solidFill>
          </a:endParaRPr>
        </a:p>
      </dgm:t>
    </dgm:pt>
    <dgm:pt modelId="{09B0E80D-5137-4FAC-A949-201160261072}" type="parTrans" cxnId="{D78AE607-CDFB-4685-B429-E608052014B8}">
      <dgm:prSet/>
      <dgm:spPr/>
      <dgm:t>
        <a:bodyPr/>
        <a:lstStyle/>
        <a:p>
          <a:endParaRPr lang="en-GB"/>
        </a:p>
      </dgm:t>
    </dgm:pt>
    <dgm:pt modelId="{285BA513-417D-4AD0-B720-CA117CD72953}" type="sibTrans" cxnId="{D78AE607-CDFB-4685-B429-E608052014B8}">
      <dgm:prSet/>
      <dgm:spPr/>
      <dgm:t>
        <a:bodyPr/>
        <a:lstStyle/>
        <a:p>
          <a:endParaRPr lang="en-GB"/>
        </a:p>
      </dgm:t>
    </dgm:pt>
    <dgm:pt modelId="{49A7A78F-6570-472F-989D-71B4DFF41003}" type="pres">
      <dgm:prSet presAssocID="{DD0D026E-1701-4AE5-A4E4-495164F558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AF76569-0795-44B9-861A-A88A6876817B}" type="pres">
      <dgm:prSet presAssocID="{DF0AF703-7EE4-4495-B204-35A71EDC5ED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64A6374-6042-41E2-8735-C16374B04821}" type="pres">
      <dgm:prSet presAssocID="{DF0AF703-7EE4-4495-B204-35A71EDC5ED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83EE4A-37C7-4EEC-ADED-64FBFD852B55}" type="pres">
      <dgm:prSet presAssocID="{BB438151-6E4E-4853-81E2-6736F418E86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0A8AA8-6DAB-45A3-A244-1A961D91CD6E}" type="pres">
      <dgm:prSet presAssocID="{BB438151-6E4E-4853-81E2-6736F418E86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B46C027-A550-437E-8B21-462B2484A894}" srcId="{BB438151-6E4E-4853-81E2-6736F418E86F}" destId="{A054998F-3A59-4B68-B43A-E1B9E981387F}" srcOrd="0" destOrd="0" parTransId="{7BF4095E-CC1F-4B91-B9DA-7B26C743B08C}" sibTransId="{FB3977DB-41F6-4E69-8EEF-DBF6818AB455}"/>
    <dgm:cxn modelId="{24350632-6EDC-4C3E-A9B7-DACEC0DF0652}" type="presOf" srcId="{8046E8D0-3C90-4397-A846-4601FC858920}" destId="{D64A6374-6042-41E2-8735-C16374B04821}" srcOrd="0" destOrd="2" presId="urn:microsoft.com/office/officeart/2005/8/layout/vList2"/>
    <dgm:cxn modelId="{5C912A5A-A1C2-47A2-A753-7764B9C20D46}" srcId="{DD0D026E-1701-4AE5-A4E4-495164F558C0}" destId="{DF0AF703-7EE4-4495-B204-35A71EDC5ED6}" srcOrd="0" destOrd="0" parTransId="{C269D215-D6B3-4661-9027-AC0B78976368}" sibTransId="{463D5A53-A574-471B-AC52-E7AEFA3FDD0B}"/>
    <dgm:cxn modelId="{47AA5F94-0B10-475A-A6A5-DF36886927FC}" type="presOf" srcId="{A0D5403A-9091-47F4-B718-DD0434E80E7A}" destId="{D64A6374-6042-41E2-8735-C16374B04821}" srcOrd="0" destOrd="4" presId="urn:microsoft.com/office/officeart/2005/8/layout/vList2"/>
    <dgm:cxn modelId="{71DCBDDD-1F29-489F-AC50-84F8C33F8E5A}" srcId="{DF0AF703-7EE4-4495-B204-35A71EDC5ED6}" destId="{11BDF01D-5EC2-42A8-9051-DFAFB6662610}" srcOrd="3" destOrd="0" parTransId="{56E5A579-3BA4-46B9-8589-C1EF694712AA}" sibTransId="{CF38ACF2-86FD-42AC-AA15-F7DDE27B465A}"/>
    <dgm:cxn modelId="{8E0C5199-74F9-4190-9447-9D2FD6626E4B}" type="presOf" srcId="{DD0D026E-1701-4AE5-A4E4-495164F558C0}" destId="{49A7A78F-6570-472F-989D-71B4DFF41003}" srcOrd="0" destOrd="0" presId="urn:microsoft.com/office/officeart/2005/8/layout/vList2"/>
    <dgm:cxn modelId="{B04FD619-E80F-451E-AA38-11A025643E00}" type="presOf" srcId="{8E98191F-1FCB-4249-9567-7CF1D6418123}" destId="{D64A6374-6042-41E2-8735-C16374B04821}" srcOrd="0" destOrd="5" presId="urn:microsoft.com/office/officeart/2005/8/layout/vList2"/>
    <dgm:cxn modelId="{E0DF8BA2-5E55-455B-A334-D975ACCE8E01}" srcId="{DF0AF703-7EE4-4495-B204-35A71EDC5ED6}" destId="{3BC52416-7A04-43F2-B3EB-C1E64BC65712}" srcOrd="0" destOrd="0" parTransId="{E8BE18D7-679E-4F69-8603-AEF02881AD47}" sibTransId="{1F5DFEAE-00E7-41B1-9336-2937C7EED55B}"/>
    <dgm:cxn modelId="{B8B8E30B-4B0F-4015-A26C-54DA2012A9C4}" srcId="{DD0D026E-1701-4AE5-A4E4-495164F558C0}" destId="{BB438151-6E4E-4853-81E2-6736F418E86F}" srcOrd="1" destOrd="0" parTransId="{B63F4F0C-C02E-49BD-9476-A1C3D9E9AC45}" sibTransId="{7AB38971-D6D1-42C1-B2E4-97A2FF460E75}"/>
    <dgm:cxn modelId="{5B04A87A-0A72-4DF1-BE05-DA4DCA07B100}" type="presOf" srcId="{3BC52416-7A04-43F2-B3EB-C1E64BC65712}" destId="{D64A6374-6042-41E2-8735-C16374B04821}" srcOrd="0" destOrd="0" presId="urn:microsoft.com/office/officeart/2005/8/layout/vList2"/>
    <dgm:cxn modelId="{98DAF46F-8192-407A-BEA2-322D728AC236}" type="presOf" srcId="{11BDF01D-5EC2-42A8-9051-DFAFB6662610}" destId="{D64A6374-6042-41E2-8735-C16374B04821}" srcOrd="0" destOrd="3" presId="urn:microsoft.com/office/officeart/2005/8/layout/vList2"/>
    <dgm:cxn modelId="{E534CC37-DA65-4F7C-B9A8-237D58BDB2AF}" srcId="{BB438151-6E4E-4853-81E2-6736F418E86F}" destId="{540A8A8C-92BC-4E6E-BF7B-51ABD5BA0CDA}" srcOrd="1" destOrd="0" parTransId="{88B179AD-C7F0-4062-A5FB-52E6B225168C}" sibTransId="{1756D2F2-029E-4C0A-A052-20CD0D0C52AE}"/>
    <dgm:cxn modelId="{66C63BFE-BB78-4295-9A74-6CB7F4A23BE1}" type="presOf" srcId="{9588DCF6-B183-4382-BBAB-11FF7E28E632}" destId="{D64A6374-6042-41E2-8735-C16374B04821}" srcOrd="0" destOrd="1" presId="urn:microsoft.com/office/officeart/2005/8/layout/vList2"/>
    <dgm:cxn modelId="{A5B53169-9C5D-46EE-B9FC-E3DCE668FB79}" srcId="{DF0AF703-7EE4-4495-B204-35A71EDC5ED6}" destId="{8046E8D0-3C90-4397-A846-4601FC858920}" srcOrd="2" destOrd="0" parTransId="{5427F2BD-7079-4639-9F81-6863AC417099}" sibTransId="{DEC03744-D69D-432C-B321-236810D8BB54}"/>
    <dgm:cxn modelId="{7369BCE5-DA75-4255-A144-BABF2B5242E8}" type="presOf" srcId="{DF0AF703-7EE4-4495-B204-35A71EDC5ED6}" destId="{5AF76569-0795-44B9-861A-A88A6876817B}" srcOrd="0" destOrd="0" presId="urn:microsoft.com/office/officeart/2005/8/layout/vList2"/>
    <dgm:cxn modelId="{0279289C-920B-4B30-935A-CD29F882BC3C}" type="presOf" srcId="{3BD0124F-B273-450D-8381-6A6D37CF07FC}" destId="{E90A8AA8-6DAB-45A3-A244-1A961D91CD6E}" srcOrd="0" destOrd="2" presId="urn:microsoft.com/office/officeart/2005/8/layout/vList2"/>
    <dgm:cxn modelId="{BB6D6129-F3F1-4B0F-A1C0-8B5C37BB910B}" srcId="{DF0AF703-7EE4-4495-B204-35A71EDC5ED6}" destId="{A0D5403A-9091-47F4-B718-DD0434E80E7A}" srcOrd="4" destOrd="0" parTransId="{D6AEE348-7B54-423A-A532-9D3291B49341}" sibTransId="{DF8A11B8-4D4E-42A1-AD46-A57F303C6C58}"/>
    <dgm:cxn modelId="{0F818825-5280-46F9-8E2A-4A1018E0A602}" type="presOf" srcId="{540A8A8C-92BC-4E6E-BF7B-51ABD5BA0CDA}" destId="{E90A8AA8-6DAB-45A3-A244-1A961D91CD6E}" srcOrd="0" destOrd="1" presId="urn:microsoft.com/office/officeart/2005/8/layout/vList2"/>
    <dgm:cxn modelId="{D78AE607-CDFB-4685-B429-E608052014B8}" srcId="{BB438151-6E4E-4853-81E2-6736F418E86F}" destId="{3BD0124F-B273-450D-8381-6A6D37CF07FC}" srcOrd="2" destOrd="0" parTransId="{09B0E80D-5137-4FAC-A949-201160261072}" sibTransId="{285BA513-417D-4AD0-B720-CA117CD72953}"/>
    <dgm:cxn modelId="{B3700D18-7489-4A7C-83D7-B0A5D9A485E4}" srcId="{DF0AF703-7EE4-4495-B204-35A71EDC5ED6}" destId="{9588DCF6-B183-4382-BBAB-11FF7E28E632}" srcOrd="1" destOrd="0" parTransId="{94421B11-032E-4CBE-959A-3E53445CA9D8}" sibTransId="{0A201A0D-6027-4863-BF0D-27456A669E9D}"/>
    <dgm:cxn modelId="{3A230661-5B88-46F0-81C3-DF2025F01C0A}" type="presOf" srcId="{BB438151-6E4E-4853-81E2-6736F418E86F}" destId="{D083EE4A-37C7-4EEC-ADED-64FBFD852B55}" srcOrd="0" destOrd="0" presId="urn:microsoft.com/office/officeart/2005/8/layout/vList2"/>
    <dgm:cxn modelId="{140A6CB1-D6AB-4CE7-B7EE-C6BBC5F7B0D2}" type="presOf" srcId="{A054998F-3A59-4B68-B43A-E1B9E981387F}" destId="{E90A8AA8-6DAB-45A3-A244-1A961D91CD6E}" srcOrd="0" destOrd="0" presId="urn:microsoft.com/office/officeart/2005/8/layout/vList2"/>
    <dgm:cxn modelId="{B04D2F4F-43D5-40CD-9A58-56247A26300A}" srcId="{DF0AF703-7EE4-4495-B204-35A71EDC5ED6}" destId="{8E98191F-1FCB-4249-9567-7CF1D6418123}" srcOrd="5" destOrd="0" parTransId="{59A0CE4C-2346-43B8-8D29-0B61DBBABA11}" sibTransId="{78CFEB1A-8FBA-4282-9113-253192942077}"/>
    <dgm:cxn modelId="{3E629AB1-F2B2-46D0-BADA-722F94FB689E}" type="presParOf" srcId="{49A7A78F-6570-472F-989D-71B4DFF41003}" destId="{5AF76569-0795-44B9-861A-A88A6876817B}" srcOrd="0" destOrd="0" presId="urn:microsoft.com/office/officeart/2005/8/layout/vList2"/>
    <dgm:cxn modelId="{F607FEF7-5AE3-4109-8E38-7B9A9B313885}" type="presParOf" srcId="{49A7A78F-6570-472F-989D-71B4DFF41003}" destId="{D64A6374-6042-41E2-8735-C16374B04821}" srcOrd="1" destOrd="0" presId="urn:microsoft.com/office/officeart/2005/8/layout/vList2"/>
    <dgm:cxn modelId="{7D9715B5-BE7A-42DD-B4D5-4B8C4A5F7B60}" type="presParOf" srcId="{49A7A78F-6570-472F-989D-71B4DFF41003}" destId="{D083EE4A-37C7-4EEC-ADED-64FBFD852B55}" srcOrd="2" destOrd="0" presId="urn:microsoft.com/office/officeart/2005/8/layout/vList2"/>
    <dgm:cxn modelId="{BCBCC60D-A5A0-428D-971A-C2C83A562EBC}" type="presParOf" srcId="{49A7A78F-6570-472F-989D-71B4DFF41003}" destId="{E90A8AA8-6DAB-45A3-A244-1A961D91CD6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EF576C-1BED-4DDA-8962-D694B2044010}">
      <dsp:nvSpPr>
        <dsp:cNvPr id="0" name=""/>
        <dsp:cNvSpPr/>
      </dsp:nvSpPr>
      <dsp:spPr>
        <a:xfrm>
          <a:off x="0" y="214574"/>
          <a:ext cx="7086600" cy="719549"/>
        </a:xfrm>
        <a:prstGeom prst="roundRect">
          <a:avLst/>
        </a:prstGeom>
        <a:solidFill>
          <a:srgbClr val="0A70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Can pay and will pay</a:t>
          </a:r>
          <a:endParaRPr lang="en-GB" sz="3000" kern="1200" dirty="0"/>
        </a:p>
      </dsp:txBody>
      <dsp:txXfrm>
        <a:off x="0" y="214574"/>
        <a:ext cx="7086600" cy="719549"/>
      </dsp:txXfrm>
    </dsp:sp>
    <dsp:sp modelId="{AB239830-AB2C-4AE0-A2FE-B5A1600599A7}">
      <dsp:nvSpPr>
        <dsp:cNvPr id="0" name=""/>
        <dsp:cNvSpPr/>
      </dsp:nvSpPr>
      <dsp:spPr>
        <a:xfrm>
          <a:off x="0" y="934124"/>
          <a:ext cx="7086600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000" tIns="38100" rIns="213360" bIns="3810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2300" kern="1200" dirty="0"/>
        </a:p>
      </dsp:txBody>
      <dsp:txXfrm>
        <a:off x="0" y="934124"/>
        <a:ext cx="7086600" cy="496800"/>
      </dsp:txXfrm>
    </dsp:sp>
    <dsp:sp modelId="{6324EECA-F6A4-489F-86A4-A56027500B7F}">
      <dsp:nvSpPr>
        <dsp:cNvPr id="0" name=""/>
        <dsp:cNvSpPr/>
      </dsp:nvSpPr>
      <dsp:spPr>
        <a:xfrm>
          <a:off x="0" y="1430924"/>
          <a:ext cx="7086600" cy="719549"/>
        </a:xfrm>
        <a:prstGeom prst="roundRect">
          <a:avLst/>
        </a:prstGeom>
        <a:solidFill>
          <a:srgbClr val="0A70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Can pay, but makes you work for payment</a:t>
          </a:r>
          <a:endParaRPr lang="en-GB" sz="3000" kern="1200" dirty="0"/>
        </a:p>
      </dsp:txBody>
      <dsp:txXfrm>
        <a:off x="0" y="1430924"/>
        <a:ext cx="7086600" cy="719549"/>
      </dsp:txXfrm>
    </dsp:sp>
    <dsp:sp modelId="{97C1C5DB-D31F-47E0-8ED6-CF31C412A393}">
      <dsp:nvSpPr>
        <dsp:cNvPr id="0" name=""/>
        <dsp:cNvSpPr/>
      </dsp:nvSpPr>
      <dsp:spPr>
        <a:xfrm>
          <a:off x="0" y="2150474"/>
          <a:ext cx="7086600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000" tIns="38100" rIns="213360" bIns="3810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2300" kern="1200" dirty="0"/>
        </a:p>
      </dsp:txBody>
      <dsp:txXfrm>
        <a:off x="0" y="2150474"/>
        <a:ext cx="7086600" cy="496800"/>
      </dsp:txXfrm>
    </dsp:sp>
    <dsp:sp modelId="{040650E7-636B-435F-944F-E531968A2DC9}">
      <dsp:nvSpPr>
        <dsp:cNvPr id="0" name=""/>
        <dsp:cNvSpPr/>
      </dsp:nvSpPr>
      <dsp:spPr>
        <a:xfrm>
          <a:off x="0" y="2647274"/>
          <a:ext cx="7086600" cy="719549"/>
        </a:xfrm>
        <a:prstGeom prst="roundRect">
          <a:avLst/>
        </a:prstGeom>
        <a:solidFill>
          <a:srgbClr val="0A70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Cannot pay</a:t>
          </a:r>
          <a:endParaRPr lang="en-GB" sz="3000" kern="1200" dirty="0"/>
        </a:p>
      </dsp:txBody>
      <dsp:txXfrm>
        <a:off x="0" y="2647274"/>
        <a:ext cx="7086600" cy="7195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D9FCFC-A776-4B3A-8A74-D6790807C7FA}">
      <dsp:nvSpPr>
        <dsp:cNvPr id="0" name=""/>
        <dsp:cNvSpPr/>
      </dsp:nvSpPr>
      <dsp:spPr>
        <a:xfrm>
          <a:off x="0" y="125287"/>
          <a:ext cx="3499048" cy="432000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Accounts are assigned into a segments:</a:t>
          </a:r>
          <a:endParaRPr lang="en-GB" sz="1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25287"/>
        <a:ext cx="3499048" cy="432000"/>
      </dsp:txXfrm>
    </dsp:sp>
    <dsp:sp modelId="{78FCDD47-4F86-4FC1-90E0-3D2B3CD15BE6}">
      <dsp:nvSpPr>
        <dsp:cNvPr id="0" name=""/>
        <dsp:cNvSpPr/>
      </dsp:nvSpPr>
      <dsp:spPr>
        <a:xfrm>
          <a:off x="0" y="557287"/>
          <a:ext cx="3499048" cy="2594025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Revenue or Debt Pareto identifies customers that generate 80%, 15% and 5% of revenue</a:t>
          </a:r>
          <a:endParaRPr lang="en-GB" sz="1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Payment history calculates the account’s weighted average Days to Cash (number of days between the moment an invoice is issued and collection)</a:t>
          </a:r>
          <a:endParaRPr lang="en-GB" sz="1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Customers behaviour is used as the basis to drive internal collections activities and the associated value of the account drives the level of the relationships</a:t>
          </a:r>
          <a:endParaRPr lang="en-GB" sz="1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557287"/>
        <a:ext cx="3499048" cy="259402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E21A69-C2B5-42D6-A2CF-120A1A6D6083}">
      <dsp:nvSpPr>
        <dsp:cNvPr id="0" name=""/>
        <dsp:cNvSpPr/>
      </dsp:nvSpPr>
      <dsp:spPr>
        <a:xfrm>
          <a:off x="2862" y="356852"/>
          <a:ext cx="1721070" cy="658988"/>
        </a:xfrm>
        <a:prstGeom prst="rect">
          <a:avLst/>
        </a:prstGeom>
        <a:solidFill>
          <a:srgbClr val="0A70B4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300" kern="1200" dirty="0" smtClean="0"/>
            <a:t>Analytics for Credit Managers &amp; Sales Managers</a:t>
          </a:r>
          <a:endParaRPr lang="en-GB" sz="1300" kern="1200" dirty="0"/>
        </a:p>
      </dsp:txBody>
      <dsp:txXfrm>
        <a:off x="2862" y="356852"/>
        <a:ext cx="1721070" cy="658988"/>
      </dsp:txXfrm>
    </dsp:sp>
    <dsp:sp modelId="{36381A2E-C3B4-4D41-9054-73C8A13B9799}">
      <dsp:nvSpPr>
        <dsp:cNvPr id="0" name=""/>
        <dsp:cNvSpPr/>
      </dsp:nvSpPr>
      <dsp:spPr>
        <a:xfrm>
          <a:off x="2862" y="1015840"/>
          <a:ext cx="1721070" cy="2021778"/>
        </a:xfrm>
        <a:prstGeom prst="rect">
          <a:avLst/>
        </a:prstGeom>
        <a:solidFill>
          <a:srgbClr val="CCECFF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smtClean="0">
              <a:solidFill>
                <a:schemeClr val="tx2"/>
              </a:solidFill>
            </a:rPr>
            <a:t>DSO, Revenue </a:t>
          </a:r>
          <a:r>
            <a:rPr lang="fr-BE" sz="1300" kern="1200" dirty="0" err="1" smtClean="0">
              <a:solidFill>
                <a:schemeClr val="tx2"/>
              </a:solidFill>
            </a:rPr>
            <a:t>analysis</a:t>
          </a:r>
          <a:r>
            <a:rPr lang="fr-BE" sz="1300" kern="1200" dirty="0" smtClean="0">
              <a:solidFill>
                <a:schemeClr val="tx2"/>
              </a:solidFill>
            </a:rPr>
            <a:t> (per </a:t>
          </a:r>
          <a:r>
            <a:rPr lang="fr-BE" sz="1300" kern="1200" dirty="0" err="1" smtClean="0">
              <a:solidFill>
                <a:schemeClr val="tx2"/>
              </a:solidFill>
            </a:rPr>
            <a:t>customer</a:t>
          </a:r>
          <a:r>
            <a:rPr lang="fr-BE" sz="1300" kern="1200" dirty="0" smtClean="0">
              <a:solidFill>
                <a:schemeClr val="tx2"/>
              </a:solidFill>
            </a:rPr>
            <a:t>, per segment, per </a:t>
          </a:r>
          <a:r>
            <a:rPr lang="fr-BE" sz="1300" kern="1200" dirty="0" err="1" smtClean="0">
              <a:solidFill>
                <a:schemeClr val="tx2"/>
              </a:solidFill>
            </a:rPr>
            <a:t>entity</a:t>
          </a:r>
          <a:r>
            <a:rPr lang="fr-BE" sz="1300" kern="1200" dirty="0" smtClean="0">
              <a:solidFill>
                <a:schemeClr val="tx2"/>
              </a:solidFill>
            </a:rPr>
            <a:t>)</a:t>
          </a:r>
          <a:endParaRPr lang="fr-BE" sz="1300" kern="1200" dirty="0">
            <a:solidFill>
              <a:schemeClr val="tx2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err="1" smtClean="0">
              <a:solidFill>
                <a:schemeClr val="tx2"/>
              </a:solidFill>
            </a:rPr>
            <a:t>Payment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behaviour</a:t>
          </a:r>
          <a:endParaRPr lang="fr-BE" sz="1300" kern="1200" dirty="0">
            <a:solidFill>
              <a:schemeClr val="tx2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smtClean="0">
              <a:solidFill>
                <a:schemeClr val="tx2"/>
              </a:solidFill>
            </a:rPr>
            <a:t>Credit Note/</a:t>
          </a:r>
          <a:r>
            <a:rPr lang="fr-BE" sz="1300" kern="1200" dirty="0" err="1" smtClean="0">
              <a:solidFill>
                <a:schemeClr val="tx2"/>
              </a:solidFill>
            </a:rPr>
            <a:t>Invoice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analysis</a:t>
          </a:r>
          <a:endParaRPr lang="fr-BE" sz="1300" kern="1200" dirty="0">
            <a:solidFill>
              <a:schemeClr val="tx2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smtClean="0">
              <a:solidFill>
                <a:schemeClr val="tx2"/>
              </a:solidFill>
            </a:rPr>
            <a:t>Dispute </a:t>
          </a:r>
          <a:r>
            <a:rPr lang="fr-BE" sz="1300" kern="1200" dirty="0" err="1" smtClean="0">
              <a:solidFill>
                <a:schemeClr val="tx2"/>
              </a:solidFill>
            </a:rPr>
            <a:t>analysis</a:t>
          </a:r>
          <a:endParaRPr lang="fr-BE" sz="1300" kern="1200" dirty="0">
            <a:solidFill>
              <a:schemeClr val="tx2"/>
            </a:solidFill>
          </a:endParaRPr>
        </a:p>
      </dsp:txBody>
      <dsp:txXfrm>
        <a:off x="2862" y="1015840"/>
        <a:ext cx="1721070" cy="2021778"/>
      </dsp:txXfrm>
    </dsp:sp>
    <dsp:sp modelId="{FCCCB5B8-B19E-4EE7-9EA2-2BDC76F34B16}">
      <dsp:nvSpPr>
        <dsp:cNvPr id="0" name=""/>
        <dsp:cNvSpPr/>
      </dsp:nvSpPr>
      <dsp:spPr>
        <a:xfrm>
          <a:off x="1964882" y="356852"/>
          <a:ext cx="1721070" cy="658988"/>
        </a:xfrm>
        <a:prstGeom prst="rect">
          <a:avLst/>
        </a:prstGeom>
        <a:solidFill>
          <a:srgbClr val="0A70B4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300" kern="1200" dirty="0" err="1" smtClean="0"/>
            <a:t>Dunning</a:t>
          </a:r>
          <a:endParaRPr lang="fr-BE" sz="1300" kern="1200" dirty="0"/>
        </a:p>
      </dsp:txBody>
      <dsp:txXfrm>
        <a:off x="1964882" y="356852"/>
        <a:ext cx="1721070" cy="658988"/>
      </dsp:txXfrm>
    </dsp:sp>
    <dsp:sp modelId="{CCA09600-F112-46B6-9B62-EB5E276F7584}">
      <dsp:nvSpPr>
        <dsp:cNvPr id="0" name=""/>
        <dsp:cNvSpPr/>
      </dsp:nvSpPr>
      <dsp:spPr>
        <a:xfrm>
          <a:off x="1964882" y="1015840"/>
          <a:ext cx="1721070" cy="2021778"/>
        </a:xfrm>
        <a:prstGeom prst="rect">
          <a:avLst/>
        </a:prstGeom>
        <a:solidFill>
          <a:srgbClr val="CCECFF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smtClean="0">
              <a:solidFill>
                <a:schemeClr val="tx2"/>
              </a:solidFill>
            </a:rPr>
            <a:t>Efficient </a:t>
          </a:r>
          <a:r>
            <a:rPr lang="fr-BE" sz="1300" kern="1200" dirty="0" err="1" smtClean="0">
              <a:solidFill>
                <a:schemeClr val="tx2"/>
              </a:solidFill>
            </a:rPr>
            <a:t>dunning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workflows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based</a:t>
          </a:r>
          <a:r>
            <a:rPr lang="fr-BE" sz="1300" kern="1200" dirty="0" smtClean="0">
              <a:solidFill>
                <a:schemeClr val="tx2"/>
              </a:solidFill>
            </a:rPr>
            <a:t> on </a:t>
          </a:r>
          <a:r>
            <a:rPr lang="fr-BE" sz="1300" kern="1200" dirty="0" err="1" smtClean="0">
              <a:solidFill>
                <a:schemeClr val="tx2"/>
              </a:solidFill>
            </a:rPr>
            <a:t>dynamic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payment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behaviour</a:t>
          </a:r>
          <a:r>
            <a:rPr lang="fr-BE" sz="1300" kern="1200" dirty="0" smtClean="0">
              <a:solidFill>
                <a:schemeClr val="tx2"/>
              </a:solidFill>
            </a:rPr>
            <a:t> segmentation or on user-</a:t>
          </a:r>
          <a:r>
            <a:rPr lang="fr-BE" sz="1300" kern="1200" dirty="0" err="1" smtClean="0">
              <a:solidFill>
                <a:schemeClr val="tx2"/>
              </a:solidFill>
            </a:rPr>
            <a:t>defined</a:t>
          </a:r>
          <a:r>
            <a:rPr lang="fr-BE" sz="1300" kern="1200" dirty="0" smtClean="0">
              <a:solidFill>
                <a:schemeClr val="tx2"/>
              </a:solidFill>
            </a:rPr>
            <a:t> segmentation</a:t>
          </a:r>
          <a:endParaRPr lang="fr-BE" sz="1300" kern="1200" dirty="0">
            <a:solidFill>
              <a:schemeClr val="tx2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err="1" smtClean="0">
              <a:solidFill>
                <a:schemeClr val="tx2"/>
              </a:solidFill>
            </a:rPr>
            <a:t>Automated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emailing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using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tailored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templates</a:t>
          </a:r>
          <a:endParaRPr lang="fr-BE" sz="1300" kern="1200" dirty="0">
            <a:solidFill>
              <a:schemeClr val="tx2"/>
            </a:solidFill>
          </a:endParaRPr>
        </a:p>
      </dsp:txBody>
      <dsp:txXfrm>
        <a:off x="1964882" y="1015840"/>
        <a:ext cx="1721070" cy="2021778"/>
      </dsp:txXfrm>
    </dsp:sp>
    <dsp:sp modelId="{D902B905-2796-4AE0-B432-9ED504D332FA}">
      <dsp:nvSpPr>
        <dsp:cNvPr id="0" name=""/>
        <dsp:cNvSpPr/>
      </dsp:nvSpPr>
      <dsp:spPr>
        <a:xfrm>
          <a:off x="3926902" y="356852"/>
          <a:ext cx="1721070" cy="658988"/>
        </a:xfrm>
        <a:prstGeom prst="rect">
          <a:avLst/>
        </a:prstGeom>
        <a:solidFill>
          <a:srgbClr val="0A70B4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300" kern="1200" dirty="0" err="1" smtClean="0"/>
            <a:t>Calling</a:t>
          </a:r>
          <a:endParaRPr lang="en-GB" sz="1300" kern="1200" dirty="0"/>
        </a:p>
      </dsp:txBody>
      <dsp:txXfrm>
        <a:off x="3926902" y="356852"/>
        <a:ext cx="1721070" cy="658988"/>
      </dsp:txXfrm>
    </dsp:sp>
    <dsp:sp modelId="{791CE7A6-5DFE-4334-BBE2-C9D78E93DF02}">
      <dsp:nvSpPr>
        <dsp:cNvPr id="0" name=""/>
        <dsp:cNvSpPr/>
      </dsp:nvSpPr>
      <dsp:spPr>
        <a:xfrm>
          <a:off x="3926902" y="1015840"/>
          <a:ext cx="1721070" cy="2021778"/>
        </a:xfrm>
        <a:prstGeom prst="rect">
          <a:avLst/>
        </a:prstGeom>
        <a:solidFill>
          <a:srgbClr val="CCECFF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smtClean="0">
              <a:solidFill>
                <a:schemeClr val="tx2"/>
              </a:solidFill>
            </a:rPr>
            <a:t>Automated </a:t>
          </a:r>
          <a:r>
            <a:rPr lang="fr-BE" sz="1300" kern="1200" dirty="0" smtClean="0">
              <a:solidFill>
                <a:schemeClr val="tx2"/>
              </a:solidFill>
            </a:rPr>
            <a:t>call planning</a:t>
          </a:r>
          <a:endParaRPr lang="en-GB" sz="1300" kern="1200" dirty="0">
            <a:solidFill>
              <a:schemeClr val="tx2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smtClean="0">
              <a:solidFill>
                <a:schemeClr val="tx2"/>
              </a:solidFill>
            </a:rPr>
            <a:t>Promise-to-</a:t>
          </a:r>
          <a:r>
            <a:rPr lang="fr-BE" sz="1300" kern="1200" dirty="0" err="1" smtClean="0">
              <a:solidFill>
                <a:schemeClr val="tx2"/>
              </a:solidFill>
            </a:rPr>
            <a:t>pay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follow</a:t>
          </a:r>
          <a:r>
            <a:rPr lang="fr-BE" sz="1300" kern="1200" dirty="0" smtClean="0">
              <a:solidFill>
                <a:schemeClr val="tx2"/>
              </a:solidFill>
            </a:rPr>
            <a:t>-up</a:t>
          </a:r>
          <a:endParaRPr lang="en-GB" sz="1300" kern="1200" dirty="0">
            <a:solidFill>
              <a:schemeClr val="tx2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smtClean="0">
              <a:solidFill>
                <a:schemeClr val="tx2"/>
              </a:solidFill>
            </a:rPr>
            <a:t>Collection/</a:t>
          </a:r>
          <a:r>
            <a:rPr lang="fr-BE" sz="1300" kern="1200" dirty="0" err="1" smtClean="0">
              <a:solidFill>
                <a:schemeClr val="tx2"/>
              </a:solidFill>
            </a:rPr>
            <a:t>Collector</a:t>
          </a:r>
          <a:r>
            <a:rPr lang="fr-BE" sz="1300" kern="1200" dirty="0" smtClean="0">
              <a:solidFill>
                <a:schemeClr val="tx2"/>
              </a:solidFill>
            </a:rPr>
            <a:t> performance </a:t>
          </a:r>
          <a:r>
            <a:rPr lang="fr-BE" sz="1300" kern="1200" dirty="0" err="1" smtClean="0">
              <a:solidFill>
                <a:schemeClr val="tx2"/>
              </a:solidFill>
            </a:rPr>
            <a:t>analysis</a:t>
          </a:r>
          <a:endParaRPr lang="fr-BE" sz="1300" kern="1200" dirty="0">
            <a:solidFill>
              <a:schemeClr val="tx2"/>
            </a:solidFill>
          </a:endParaRPr>
        </a:p>
      </dsp:txBody>
      <dsp:txXfrm>
        <a:off x="3926902" y="1015840"/>
        <a:ext cx="1721070" cy="2021778"/>
      </dsp:txXfrm>
    </dsp:sp>
    <dsp:sp modelId="{68AE80C9-0461-475B-A04B-A3A9D826A620}">
      <dsp:nvSpPr>
        <dsp:cNvPr id="0" name=""/>
        <dsp:cNvSpPr/>
      </dsp:nvSpPr>
      <dsp:spPr>
        <a:xfrm>
          <a:off x="5888923" y="356852"/>
          <a:ext cx="1721070" cy="658988"/>
        </a:xfrm>
        <a:prstGeom prst="rect">
          <a:avLst/>
        </a:prstGeom>
        <a:solidFill>
          <a:srgbClr val="0A70B4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300" kern="1200" dirty="0" err="1" smtClean="0"/>
            <a:t>Environment</a:t>
          </a:r>
          <a:endParaRPr lang="en-GB" sz="1300" kern="1200" dirty="0"/>
        </a:p>
      </dsp:txBody>
      <dsp:txXfrm>
        <a:off x="5888923" y="356852"/>
        <a:ext cx="1721070" cy="658988"/>
      </dsp:txXfrm>
    </dsp:sp>
    <dsp:sp modelId="{AD72D99E-5268-4E05-9381-362EDFC637DC}">
      <dsp:nvSpPr>
        <dsp:cNvPr id="0" name=""/>
        <dsp:cNvSpPr/>
      </dsp:nvSpPr>
      <dsp:spPr>
        <a:xfrm>
          <a:off x="5888923" y="1015840"/>
          <a:ext cx="1721070" cy="2021778"/>
        </a:xfrm>
        <a:prstGeom prst="rect">
          <a:avLst/>
        </a:prstGeom>
        <a:solidFill>
          <a:srgbClr val="CCECFF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smtClean="0">
              <a:solidFill>
                <a:schemeClr val="tx2"/>
              </a:solidFill>
            </a:rPr>
            <a:t>Multi-</a:t>
          </a:r>
          <a:r>
            <a:rPr lang="fr-BE" sz="1300" kern="1200" dirty="0" err="1" smtClean="0">
              <a:solidFill>
                <a:schemeClr val="tx2"/>
              </a:solidFill>
            </a:rPr>
            <a:t>entity</a:t>
          </a:r>
          <a:r>
            <a:rPr lang="fr-BE" sz="1300" kern="1200" dirty="0" smtClean="0">
              <a:solidFill>
                <a:schemeClr val="tx2"/>
              </a:solidFill>
            </a:rPr>
            <a:t>, multi-</a:t>
          </a:r>
          <a:r>
            <a:rPr lang="fr-BE" sz="1300" kern="1200" dirty="0" err="1" smtClean="0">
              <a:solidFill>
                <a:schemeClr val="tx2"/>
              </a:solidFill>
            </a:rPr>
            <a:t>currency</a:t>
          </a:r>
          <a:r>
            <a:rPr lang="fr-BE" sz="1300" kern="1200" dirty="0" smtClean="0">
              <a:solidFill>
                <a:schemeClr val="tx2"/>
              </a:solidFill>
            </a:rPr>
            <a:t>, multi-ERP</a:t>
          </a:r>
          <a:endParaRPr lang="en-GB" sz="1300" kern="1200" dirty="0">
            <a:solidFill>
              <a:schemeClr val="tx2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300" kern="1200" dirty="0" smtClean="0">
              <a:solidFill>
                <a:schemeClr val="tx2"/>
              </a:solidFill>
            </a:rPr>
            <a:t>Multi-user </a:t>
          </a:r>
          <a:r>
            <a:rPr lang="fr-BE" sz="1300" kern="1200" dirty="0" err="1" smtClean="0">
              <a:solidFill>
                <a:schemeClr val="tx2"/>
              </a:solidFill>
            </a:rPr>
            <a:t>environment</a:t>
          </a:r>
          <a:r>
            <a:rPr lang="fr-BE" sz="1300" kern="1200" dirty="0" smtClean="0">
              <a:solidFill>
                <a:schemeClr val="tx2"/>
              </a:solidFill>
            </a:rPr>
            <a:t> for </a:t>
          </a:r>
          <a:r>
            <a:rPr lang="fr-BE" sz="1300" kern="1200" dirty="0" err="1" smtClean="0">
              <a:solidFill>
                <a:schemeClr val="tx2"/>
              </a:solidFill>
            </a:rPr>
            <a:t>different</a:t>
          </a:r>
          <a:r>
            <a:rPr lang="fr-BE" sz="1300" kern="1200" dirty="0" smtClean="0">
              <a:solidFill>
                <a:schemeClr val="tx2"/>
              </a:solidFill>
            </a:rPr>
            <a:t> </a:t>
          </a:r>
          <a:r>
            <a:rPr lang="fr-BE" sz="1300" kern="1200" dirty="0" err="1" smtClean="0">
              <a:solidFill>
                <a:schemeClr val="tx2"/>
              </a:solidFill>
            </a:rPr>
            <a:t>roles</a:t>
          </a:r>
          <a:endParaRPr lang="fr-BE" sz="1300" kern="1200" dirty="0">
            <a:solidFill>
              <a:schemeClr val="tx2"/>
            </a:solidFill>
          </a:endParaRPr>
        </a:p>
      </dsp:txBody>
      <dsp:txXfrm>
        <a:off x="5888923" y="1015840"/>
        <a:ext cx="1721070" cy="202177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F76569-0795-44B9-861A-A88A6876817B}">
      <dsp:nvSpPr>
        <dsp:cNvPr id="0" name=""/>
        <dsp:cNvSpPr/>
      </dsp:nvSpPr>
      <dsp:spPr>
        <a:xfrm>
          <a:off x="0" y="78885"/>
          <a:ext cx="7772400" cy="455715"/>
        </a:xfrm>
        <a:prstGeom prst="roundRect">
          <a:avLst/>
        </a:prstGeom>
        <a:solidFill>
          <a:srgbClr val="0A70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Qualitative</a:t>
          </a:r>
          <a:endParaRPr lang="en-GB" sz="1900" kern="1200" dirty="0"/>
        </a:p>
      </dsp:txBody>
      <dsp:txXfrm>
        <a:off x="0" y="78885"/>
        <a:ext cx="7772400" cy="455715"/>
      </dsp:txXfrm>
    </dsp:sp>
    <dsp:sp modelId="{D64A6374-6042-41E2-8735-C16374B04821}">
      <dsp:nvSpPr>
        <dsp:cNvPr id="0" name=""/>
        <dsp:cNvSpPr/>
      </dsp:nvSpPr>
      <dsp:spPr>
        <a:xfrm>
          <a:off x="0" y="534600"/>
          <a:ext cx="7772400" cy="1573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774" tIns="24130" rIns="135128" bIns="2413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500" kern="1200" dirty="0" smtClean="0">
              <a:solidFill>
                <a:schemeClr val="bg2">
                  <a:lumMod val="10000"/>
                </a:schemeClr>
              </a:solidFill>
            </a:rPr>
            <a:t>Structured workflow &amp; follow-up (payment terms, payment behaviour, disputes,…)</a:t>
          </a:r>
          <a:endParaRPr lang="en-GB" sz="1500" kern="12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500" kern="1200" dirty="0" smtClean="0">
              <a:solidFill>
                <a:schemeClr val="bg2">
                  <a:lumMod val="10000"/>
                </a:schemeClr>
              </a:solidFill>
            </a:rPr>
            <a:t>More time for productive work</a:t>
          </a:r>
          <a:endParaRPr lang="en-GB" sz="1500" kern="12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500" kern="1200" dirty="0" smtClean="0">
              <a:solidFill>
                <a:schemeClr val="bg2">
                  <a:lumMod val="10000"/>
                </a:schemeClr>
              </a:solidFill>
            </a:rPr>
            <a:t>Increased visibility on the open balances for all BU’s &amp; project managers</a:t>
          </a:r>
          <a:endParaRPr lang="en-GB" sz="1500" kern="12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500" kern="1200" dirty="0" smtClean="0">
              <a:solidFill>
                <a:schemeClr val="bg2">
                  <a:lumMod val="10000"/>
                </a:schemeClr>
              </a:solidFill>
            </a:rPr>
            <a:t>Ad-hoc transparency for management &amp; board in open balances &amp; disputes</a:t>
          </a:r>
          <a:endParaRPr lang="en-GB" sz="1500" kern="12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500" kern="1200" dirty="0" smtClean="0">
              <a:solidFill>
                <a:schemeClr val="bg2">
                  <a:lumMod val="10000"/>
                </a:schemeClr>
              </a:solidFill>
            </a:rPr>
            <a:t>More professional approach &amp; interaction with your customers</a:t>
          </a:r>
          <a:endParaRPr lang="en-GB" sz="1500" kern="12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500" kern="1200" dirty="0" smtClean="0">
              <a:solidFill>
                <a:schemeClr val="bg2">
                  <a:lumMod val="10000"/>
                </a:schemeClr>
              </a:solidFill>
            </a:rPr>
            <a:t>Increased accuracy in cash forecasting</a:t>
          </a:r>
          <a:endParaRPr lang="en-GB" sz="1500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0" y="534600"/>
        <a:ext cx="7772400" cy="1573199"/>
      </dsp:txXfrm>
    </dsp:sp>
    <dsp:sp modelId="{D083EE4A-37C7-4EEC-ADED-64FBFD852B55}">
      <dsp:nvSpPr>
        <dsp:cNvPr id="0" name=""/>
        <dsp:cNvSpPr/>
      </dsp:nvSpPr>
      <dsp:spPr>
        <a:xfrm>
          <a:off x="0" y="2107800"/>
          <a:ext cx="7772400" cy="455715"/>
        </a:xfrm>
        <a:prstGeom prst="roundRect">
          <a:avLst/>
        </a:prstGeom>
        <a:solidFill>
          <a:srgbClr val="0A70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Quantitative</a:t>
          </a:r>
          <a:endParaRPr lang="en-GB" sz="1900" kern="1200" dirty="0"/>
        </a:p>
      </dsp:txBody>
      <dsp:txXfrm>
        <a:off x="0" y="2107800"/>
        <a:ext cx="7772400" cy="455715"/>
      </dsp:txXfrm>
    </dsp:sp>
    <dsp:sp modelId="{E90A8AA8-6DAB-45A3-A244-1A961D91CD6E}">
      <dsp:nvSpPr>
        <dsp:cNvPr id="0" name=""/>
        <dsp:cNvSpPr/>
      </dsp:nvSpPr>
      <dsp:spPr>
        <a:xfrm>
          <a:off x="0" y="2563515"/>
          <a:ext cx="7772400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774" tIns="24130" rIns="135128" bIns="2413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500" kern="1200" dirty="0" smtClean="0">
              <a:solidFill>
                <a:schemeClr val="bg2">
                  <a:lumMod val="10000"/>
                </a:schemeClr>
              </a:solidFill>
            </a:rPr>
            <a:t>Decrease in DSO</a:t>
          </a:r>
          <a:endParaRPr lang="en-GB" sz="1500" kern="12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500" kern="1200" dirty="0" smtClean="0">
              <a:solidFill>
                <a:schemeClr val="bg2">
                  <a:lumMod val="10000"/>
                </a:schemeClr>
              </a:solidFill>
            </a:rPr>
            <a:t>Raise in cash balances by improved cash-in</a:t>
          </a:r>
          <a:endParaRPr lang="en-GB" sz="1500" kern="12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500" kern="1200" dirty="0" smtClean="0">
              <a:solidFill>
                <a:schemeClr val="bg2">
                  <a:lumMod val="10000"/>
                </a:schemeClr>
              </a:solidFill>
            </a:rPr>
            <a:t>Lower cost of operations</a:t>
          </a:r>
          <a:endParaRPr lang="en-GB" sz="1500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0" y="2563515"/>
        <a:ext cx="7772400" cy="786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407021" cy="511731"/>
          </a:xfrm>
          <a:prstGeom prst="rect">
            <a:avLst/>
          </a:prstGeom>
        </p:spPr>
        <p:txBody>
          <a:bodyPr vert="horz" lIns="103860" tIns="51928" rIns="103860" bIns="51928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146361" y="5"/>
            <a:ext cx="2407021" cy="511731"/>
          </a:xfrm>
          <a:prstGeom prst="rect">
            <a:avLst/>
          </a:prstGeom>
        </p:spPr>
        <p:txBody>
          <a:bodyPr vert="horz" lIns="103860" tIns="51928" rIns="103860" bIns="51928" rtlCol="0"/>
          <a:lstStyle>
            <a:lvl1pPr algn="r">
              <a:defRPr sz="1400"/>
            </a:lvl1pPr>
          </a:lstStyle>
          <a:p>
            <a:fld id="{B2FE03F3-373C-1A47-AC67-65C44535FD17}" type="datetimeFigureOut">
              <a:rPr lang="en-US" smtClean="0"/>
              <a:pPr/>
              <a:t>9/26/2015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721113"/>
            <a:ext cx="2407021" cy="511731"/>
          </a:xfrm>
          <a:prstGeom prst="rect">
            <a:avLst/>
          </a:prstGeom>
        </p:spPr>
        <p:txBody>
          <a:bodyPr vert="horz" lIns="103860" tIns="51928" rIns="103860" bIns="51928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146361" y="9721113"/>
            <a:ext cx="2407021" cy="511731"/>
          </a:xfrm>
          <a:prstGeom prst="rect">
            <a:avLst/>
          </a:prstGeom>
        </p:spPr>
        <p:txBody>
          <a:bodyPr vert="horz" lIns="103860" tIns="51928" rIns="103860" bIns="51928" rtlCol="0" anchor="b"/>
          <a:lstStyle>
            <a:lvl1pPr algn="r">
              <a:defRPr sz="1400"/>
            </a:lvl1pPr>
          </a:lstStyle>
          <a:p>
            <a:fld id="{F2D2FAEC-7ED3-0A46-BC86-E73AFDA512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47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407021" cy="511731"/>
          </a:xfrm>
          <a:prstGeom prst="rect">
            <a:avLst/>
          </a:prstGeom>
        </p:spPr>
        <p:txBody>
          <a:bodyPr vert="horz" lIns="103860" tIns="51928" rIns="103860" bIns="51928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146361" y="5"/>
            <a:ext cx="2407021" cy="511731"/>
          </a:xfrm>
          <a:prstGeom prst="rect">
            <a:avLst/>
          </a:prstGeom>
        </p:spPr>
        <p:txBody>
          <a:bodyPr vert="horz" lIns="103860" tIns="51928" rIns="103860" bIns="51928" rtlCol="0"/>
          <a:lstStyle>
            <a:lvl1pPr algn="r">
              <a:defRPr sz="1400"/>
            </a:lvl1pPr>
          </a:lstStyle>
          <a:p>
            <a:fld id="{C238408C-6839-46EE-8131-EDA75C487F2E}" type="datetimeFigureOut">
              <a:rPr lang="en-US" smtClean="0"/>
              <a:pPr/>
              <a:t>9/26/2015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1825" y="766763"/>
            <a:ext cx="6818313" cy="383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3860" tIns="51928" rIns="103860" bIns="5192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55467" y="4861442"/>
            <a:ext cx="4443730" cy="4605576"/>
          </a:xfrm>
          <a:prstGeom prst="rect">
            <a:avLst/>
          </a:prstGeom>
        </p:spPr>
        <p:txBody>
          <a:bodyPr vert="horz" lIns="103860" tIns="51928" rIns="103860" bIns="5192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721113"/>
            <a:ext cx="2407021" cy="511731"/>
          </a:xfrm>
          <a:prstGeom prst="rect">
            <a:avLst/>
          </a:prstGeom>
        </p:spPr>
        <p:txBody>
          <a:bodyPr vert="horz" lIns="103860" tIns="51928" rIns="103860" bIns="51928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146361" y="9721113"/>
            <a:ext cx="2407021" cy="511731"/>
          </a:xfrm>
          <a:prstGeom prst="rect">
            <a:avLst/>
          </a:prstGeom>
        </p:spPr>
        <p:txBody>
          <a:bodyPr vert="horz" lIns="103860" tIns="51928" rIns="103860" bIns="51928" rtlCol="0" anchor="b"/>
          <a:lstStyle>
            <a:lvl1pPr algn="r">
              <a:defRPr sz="1400"/>
            </a:lvl1pPr>
          </a:lstStyle>
          <a:p>
            <a:fld id="{87D77045-401A-4D5E-BFE3-54C21A8A66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66457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5761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7526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0518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141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8366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0465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0465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3381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9600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1880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0518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6480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9033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1825" y="766763"/>
            <a:ext cx="6818313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5761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 userDrawn="1"/>
        </p:nvSpPr>
        <p:spPr>
          <a:xfrm>
            <a:off x="8839200" y="0"/>
            <a:ext cx="76200" cy="5143500"/>
          </a:xfrm>
          <a:prstGeom prst="rect">
            <a:avLst/>
          </a:prstGeom>
          <a:gradFill flip="none" rotWithShape="1">
            <a:gsLst>
              <a:gs pos="50000">
                <a:srgbClr val="0A70B4"/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772400" cy="3429000"/>
          </a:xfrm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812507"/>
            <a:ext cx="7772400" cy="273844"/>
          </a:xfrm>
        </p:spPr>
        <p:txBody>
          <a:bodyPr/>
          <a:lstStyle>
            <a:lvl1pPr algn="ctr"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Confidential (c) </a:t>
            </a:r>
            <a:r>
              <a:rPr lang="en-US" dirty="0" err="1" smtClean="0"/>
              <a:t>DiscoverEdge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fld id="{1AD93096-5B34-4342-9326-69289CEAE4C2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7" name="Rechthoek 6"/>
          <p:cNvSpPr/>
          <p:nvPr userDrawn="1"/>
        </p:nvSpPr>
        <p:spPr>
          <a:xfrm>
            <a:off x="8955600" y="0"/>
            <a:ext cx="36000" cy="3943350"/>
          </a:xfrm>
          <a:prstGeom prst="rect">
            <a:avLst/>
          </a:prstGeom>
          <a:gradFill flip="none" rotWithShape="1">
            <a:gsLst>
              <a:gs pos="50000">
                <a:srgbClr val="0A70B4"/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rgbClr val="0A70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14600"/>
            <a:ext cx="7772400" cy="1480544"/>
          </a:xfrm>
        </p:spPr>
        <p:txBody>
          <a:bodyPr anchor="b"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l">
              <a:buNone/>
              <a:defRPr sz="4000" b="1" cap="all">
                <a:ln>
                  <a:solidFill>
                    <a:srgbClr val="2D2D2F"/>
                  </a:solidFill>
                </a:ln>
                <a:solidFill>
                  <a:srgbClr val="2D2D2F"/>
                </a:solidFill>
                <a:effectLst>
                  <a:reflection blurRad="12700" stA="50000" endPos="50000" dir="5400000" sy="-100000" rotWithShape="0"/>
                </a:effectLst>
              </a:defRPr>
            </a:lvl1pPr>
          </a:lstStyle>
          <a:p>
            <a:r>
              <a:rPr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000500"/>
            <a:ext cx="7772400" cy="789384"/>
          </a:xfrm>
        </p:spPr>
        <p:txBody>
          <a:bodyPr anchor="t"/>
          <a:lstStyle>
            <a:lvl1pPr marL="374904">
              <a:buNone/>
              <a:defRPr sz="20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4812507"/>
            <a:ext cx="3886200" cy="273844"/>
          </a:xfrm>
        </p:spPr>
        <p:txBody>
          <a:bodyPr/>
          <a:lstStyle>
            <a:lvl1pPr algn="ctr">
              <a:defRPr>
                <a:solidFill>
                  <a:srgbClr val="2D2D2F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Confidential (c) </a:t>
            </a:r>
            <a:r>
              <a:rPr lang="en-US" dirty="0" err="1" smtClean="0"/>
              <a:t>DiscoverEdge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D2D2F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1AD93096-5B34-4342-9326-69289CEAE4C2}" type="slidenum">
              <a:rPr lang="nl-BE" smtClean="0"/>
              <a:pPr/>
              <a:t>‹#›</a:t>
            </a:fld>
            <a:endParaRPr lang="nl-B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7163"/>
            <a:ext cx="8229600" cy="971550"/>
          </a:xfrm>
        </p:spPr>
        <p:txBody>
          <a:bodyPr anchor="ctr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200151"/>
            <a:ext cx="4038600" cy="3394472"/>
          </a:xfrm>
        </p:spPr>
        <p:txBody>
          <a:bodyPr/>
          <a:lstStyle>
            <a:lvl1pPr marL="0" indent="0">
              <a:buFontTx/>
              <a:buNone/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10542" y="4812507"/>
            <a:ext cx="3733800" cy="2738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Confidential (c) </a:t>
            </a:r>
            <a:r>
              <a:rPr lang="en-US" dirty="0" err="1" smtClean="0"/>
              <a:t>DiscoverEdge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/>
              <a:pPr/>
              <a:t>‹#›</a:t>
            </a:fld>
            <a:endParaRPr dirty="0"/>
          </a:p>
        </p:txBody>
      </p:sp>
      <p:sp>
        <p:nvSpPr>
          <p:cNvPr id="8" name="Rechthoek 7"/>
          <p:cNvSpPr/>
          <p:nvPr userDrawn="1"/>
        </p:nvSpPr>
        <p:spPr>
          <a:xfrm>
            <a:off x="8839200" y="0"/>
            <a:ext cx="76200" cy="5143500"/>
          </a:xfrm>
          <a:prstGeom prst="rect">
            <a:avLst/>
          </a:prstGeom>
          <a:gradFill flip="none" rotWithShape="1">
            <a:gsLst>
              <a:gs pos="50000">
                <a:srgbClr val="0A70B4"/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 userDrawn="1"/>
        </p:nvSpPr>
        <p:spPr>
          <a:xfrm>
            <a:off x="8955600" y="0"/>
            <a:ext cx="36000" cy="3943350"/>
          </a:xfrm>
          <a:prstGeom prst="rect">
            <a:avLst/>
          </a:prstGeom>
          <a:gradFill flip="none" rotWithShape="1">
            <a:gsLst>
              <a:gs pos="50000">
                <a:srgbClr val="0A70B4"/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Confidential (c) DiscoverEdge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C53DF-4216-466D-99A7-94400E6C2A25}" type="slidenum">
              <a:rPr lang="nl-BE" smtClean="0"/>
              <a:pPr/>
              <a:t>‹#›</a:t>
            </a:fld>
            <a:endParaRPr lang="nl-BE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337670"/>
            <a:ext cx="7772400" cy="3429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4812507"/>
            <a:ext cx="7772400" cy="273844"/>
          </a:xfrm>
          <a:prstGeom prst="rect">
            <a:avLst/>
          </a:prstGeom>
        </p:spPr>
        <p:txBody>
          <a:bodyPr vert="horz" anchor="b"/>
          <a:lstStyle>
            <a:lvl1pPr algn="ctr">
              <a:defRPr sz="110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Confidential (c) </a:t>
            </a:r>
            <a:r>
              <a:rPr lang="en-US" dirty="0" err="1" smtClean="0"/>
              <a:t>DiscoverEdge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48125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l">
              <a:defRPr sz="120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2AC53DF-4216-466D-99A7-94400E6C2A25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6" name="Rechthoek 5"/>
          <p:cNvSpPr/>
          <p:nvPr userDrawn="1"/>
        </p:nvSpPr>
        <p:spPr>
          <a:xfrm>
            <a:off x="8839200" y="0"/>
            <a:ext cx="76200" cy="5143500"/>
          </a:xfrm>
          <a:prstGeom prst="rect">
            <a:avLst/>
          </a:prstGeom>
          <a:gradFill flip="none" rotWithShape="1">
            <a:gsLst>
              <a:gs pos="50000">
                <a:srgbClr val="0A70B4"/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 userDrawn="1"/>
        </p:nvSpPr>
        <p:spPr>
          <a:xfrm>
            <a:off x="8955600" y="0"/>
            <a:ext cx="36000" cy="3943350"/>
          </a:xfrm>
          <a:prstGeom prst="rect">
            <a:avLst/>
          </a:prstGeom>
          <a:gradFill flip="none" rotWithShape="1">
            <a:gsLst>
              <a:gs pos="50000">
                <a:srgbClr val="0A70B4"/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4" y="4629150"/>
            <a:ext cx="924354" cy="5143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sz="4000" kern="1200" spc="-150" baseline="0">
          <a:solidFill>
            <a:srgbClr val="2D2D2F"/>
          </a:solidFill>
          <a:effectLst/>
          <a:latin typeface="Calibri" pitchFamily="34" charset="0"/>
          <a:ea typeface="+mj-ea"/>
          <a:cs typeface="Calibri" pitchFamily="34" charset="0"/>
        </a:defRPr>
      </a:lvl1pPr>
    </p:titleStyle>
    <p:bodyStyle>
      <a:lvl1pPr marL="411480" indent="-342900" algn="l" rtl="0" eaLnBrk="1" latinLnBrk="0" hangingPunct="1">
        <a:spcBef>
          <a:spcPts val="700"/>
        </a:spcBef>
        <a:buClr>
          <a:srgbClr val="FF9D18"/>
        </a:buClr>
        <a:buSzPct val="95000"/>
        <a:buFont typeface="Wingdings"/>
        <a:buChar char=""/>
        <a:defRPr sz="3000" kern="1200">
          <a:solidFill>
            <a:srgbClr val="2D2D2F"/>
          </a:solidFill>
          <a:latin typeface="Calibri" pitchFamily="34" charset="0"/>
          <a:ea typeface="+mn-ea"/>
          <a:cs typeface="Calibri" pitchFamily="34" charset="0"/>
        </a:defRPr>
      </a:lvl1pPr>
      <a:lvl2pPr marL="740664" indent="-285750" algn="l" rtl="0" eaLnBrk="1" latinLnBrk="0" hangingPunct="1">
        <a:spcBef>
          <a:spcPct val="20000"/>
        </a:spcBef>
        <a:buClr>
          <a:srgbClr val="FF9D18"/>
        </a:buClr>
        <a:buSzPct val="90000"/>
        <a:buFont typeface="Wingdings"/>
        <a:buChar char=""/>
        <a:defRPr sz="2600" kern="1200">
          <a:solidFill>
            <a:srgbClr val="2D2D2F"/>
          </a:solidFill>
          <a:latin typeface="Calibri" pitchFamily="34" charset="0"/>
          <a:ea typeface="+mn-ea"/>
          <a:cs typeface="Calibri" pitchFamily="34" charset="0"/>
        </a:defRPr>
      </a:lvl2pPr>
      <a:lvl3pPr marL="996696" indent="-228600" algn="l" rtl="0" eaLnBrk="1" latinLnBrk="0" hangingPunct="1">
        <a:spcBef>
          <a:spcPct val="20000"/>
        </a:spcBef>
        <a:buClr>
          <a:srgbClr val="FF9D18"/>
        </a:buClr>
        <a:buFont typeface="Wingdings 2"/>
        <a:buChar char=""/>
        <a:defRPr sz="2400" kern="1200">
          <a:solidFill>
            <a:srgbClr val="2D2D2F"/>
          </a:solidFill>
          <a:latin typeface="Calibri" pitchFamily="34" charset="0"/>
          <a:ea typeface="+mn-ea"/>
          <a:cs typeface="Calibri" pitchFamily="34" charset="0"/>
        </a:defRPr>
      </a:lvl3pPr>
      <a:lvl4pPr marL="1261872" indent="-228600" algn="l" rtl="0" eaLnBrk="1" latinLnBrk="0" hangingPunct="1">
        <a:spcBef>
          <a:spcPct val="20000"/>
        </a:spcBef>
        <a:buClr>
          <a:srgbClr val="FF9D18"/>
        </a:buClr>
        <a:buFont typeface="Wingdings 3"/>
        <a:buChar char=""/>
        <a:defRPr sz="2200" kern="1200">
          <a:solidFill>
            <a:srgbClr val="2D2D2F"/>
          </a:solidFill>
          <a:latin typeface="Calibri" pitchFamily="34" charset="0"/>
          <a:ea typeface="+mn-ea"/>
          <a:cs typeface="Calibri" pitchFamily="34" charset="0"/>
        </a:defRPr>
      </a:lvl4pPr>
      <a:lvl5pPr marL="1481328" indent="-210312" algn="l" rtl="0" eaLnBrk="1" latinLnBrk="0" hangingPunct="1">
        <a:spcBef>
          <a:spcPct val="20000"/>
        </a:spcBef>
        <a:buClr>
          <a:srgbClr val="FF9D18"/>
        </a:buClr>
        <a:buFont typeface="Wingdings 2"/>
        <a:buChar char=""/>
        <a:defRPr sz="2000" kern="1200">
          <a:solidFill>
            <a:srgbClr val="2D2D2F"/>
          </a:solidFill>
          <a:latin typeface="Calibri" pitchFamily="34" charset="0"/>
          <a:ea typeface="+mn-ea"/>
          <a:cs typeface="Calibri" pitchFamily="34" charset="0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0" y="0"/>
            <a:ext cx="9144000" cy="12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>
                <a:solidFill>
                  <a:schemeClr val="bg1"/>
                </a:solidFill>
              </a:rPr>
              <a:pPr/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909612" y="2224266"/>
            <a:ext cx="4103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Payment </a:t>
            </a:r>
            <a:r>
              <a:rPr lang="en-US" sz="2800" b="1" cap="small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Behaviour</a:t>
            </a:r>
            <a:endParaRPr lang="en-US" sz="2800" b="1" cap="small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8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&amp; Collection Technique 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945"/>
            <a:ext cx="1371600" cy="763217"/>
          </a:xfrm>
          <a:prstGeom prst="rect">
            <a:avLst/>
          </a:prstGeom>
        </p:spPr>
      </p:pic>
      <p:grpSp>
        <p:nvGrpSpPr>
          <p:cNvPr id="13" name="Groep 12"/>
          <p:cNvGrpSpPr/>
          <p:nvPr/>
        </p:nvGrpSpPr>
        <p:grpSpPr>
          <a:xfrm>
            <a:off x="632478" y="1733550"/>
            <a:ext cx="4185303" cy="2548743"/>
            <a:chOff x="632478" y="1733550"/>
            <a:chExt cx="4185303" cy="2548743"/>
          </a:xfrm>
        </p:grpSpPr>
        <p:pic>
          <p:nvPicPr>
            <p:cNvPr id="14" name="Afbeelding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478" y="1733550"/>
              <a:ext cx="4185303" cy="2548743"/>
            </a:xfrm>
            <a:prstGeom prst="rect">
              <a:avLst/>
            </a:prstGeom>
          </p:spPr>
        </p:pic>
        <p:sp>
          <p:nvSpPr>
            <p:cNvPr id="15" name="Rechthoek 14"/>
            <p:cNvSpPr/>
            <p:nvPr/>
          </p:nvSpPr>
          <p:spPr>
            <a:xfrm>
              <a:off x="1238249" y="3416300"/>
              <a:ext cx="2971801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2093" r="19624" b="16744"/>
            <a:stretch/>
          </p:blipFill>
          <p:spPr bwMode="auto">
            <a:xfrm>
              <a:off x="1231899" y="2071887"/>
              <a:ext cx="2971801" cy="1414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1861" r="19625" b="12093"/>
            <a:stretch/>
          </p:blipFill>
          <p:spPr bwMode="auto">
            <a:xfrm>
              <a:off x="1223962" y="1995686"/>
              <a:ext cx="2990851" cy="152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85059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05150"/>
            <a:ext cx="4114800" cy="1322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About </a:t>
            </a:r>
            <a:r>
              <a:rPr lang="en-US" dirty="0" smtClean="0"/>
              <a:t>Us</a:t>
            </a:r>
            <a:br>
              <a:rPr lang="en-US" dirty="0" smtClean="0"/>
            </a:b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458200" y="4812507"/>
            <a:ext cx="457200" cy="273844"/>
          </a:xfrm>
        </p:spPr>
        <p:txBody>
          <a:bodyPr/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304800" y="666750"/>
            <a:ext cx="4038600" cy="360045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sz="1200" b="1" dirty="0" smtClean="0"/>
              <a:t>Our history</a:t>
            </a:r>
          </a:p>
          <a:p>
            <a:pPr marL="308372" lvl="0">
              <a:buClr>
                <a:srgbClr val="0A70B4"/>
              </a:buClr>
            </a:pPr>
            <a:r>
              <a:rPr lang="en-US" sz="1200" dirty="0" smtClean="0"/>
              <a:t>Founded in 2012</a:t>
            </a:r>
          </a:p>
          <a:p>
            <a:pPr marL="308372" lvl="0">
              <a:buClr>
                <a:srgbClr val="0A70B4"/>
              </a:buClr>
            </a:pPr>
            <a:r>
              <a:rPr lang="en-US" sz="1200" dirty="0" smtClean="0"/>
              <a:t>Team of Working capital &amp; IT specialists</a:t>
            </a:r>
          </a:p>
          <a:p>
            <a:pPr marL="308372" lvl="0">
              <a:buClr>
                <a:srgbClr val="0A70B4"/>
              </a:buClr>
            </a:pPr>
            <a:r>
              <a:rPr lang="en-US" sz="1200" dirty="0" smtClean="0"/>
              <a:t>Offices in US (New York) &amp; Europe (Belgium)</a:t>
            </a:r>
          </a:p>
          <a:p>
            <a:pPr marL="308372" lvl="0">
              <a:buClr>
                <a:srgbClr val="0A70B4"/>
              </a:buClr>
            </a:pPr>
            <a:r>
              <a:rPr lang="en-US" sz="1200" dirty="0" smtClean="0"/>
              <a:t>Our customers are large to mid-size global enterprises</a:t>
            </a:r>
          </a:p>
          <a:p>
            <a:pPr marL="308372" lvl="0">
              <a:buClr>
                <a:srgbClr val="0A70B4"/>
              </a:buClr>
            </a:pPr>
            <a:r>
              <a:rPr lang="en-US" sz="1200" dirty="0" smtClean="0"/>
              <a:t>Backed by academic &amp; professional financial advisors</a:t>
            </a:r>
          </a:p>
          <a:p>
            <a:pPr marL="0" lvl="0" indent="0">
              <a:spcAft>
                <a:spcPts val="1200"/>
              </a:spcAft>
              <a:buNone/>
            </a:pPr>
            <a:endParaRPr lang="en-US" sz="1200" b="1" dirty="0" smtClean="0"/>
          </a:p>
          <a:p>
            <a:pPr marL="0" lvl="0" indent="0">
              <a:spcAft>
                <a:spcPts val="1200"/>
              </a:spcAft>
              <a:buNone/>
            </a:pPr>
            <a:r>
              <a:rPr lang="en-US" sz="1200" b="1" dirty="0" smtClean="0"/>
              <a:t>Users in over 20 countries</a:t>
            </a:r>
          </a:p>
          <a:p>
            <a:pPr marL="0" indent="0">
              <a:buNone/>
            </a:pPr>
            <a:endParaRPr lang="en-US" sz="105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4" y="4629150"/>
            <a:ext cx="924354" cy="514350"/>
          </a:xfrm>
          <a:prstGeom prst="rect">
            <a:avLst/>
          </a:prstGeom>
        </p:spPr>
      </p:pic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502944" y="701278"/>
            <a:ext cx="4038600" cy="3394472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1200" b="1" dirty="0" smtClean="0"/>
              <a:t>Mentioned by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200" b="1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200" b="1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200" b="1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200" b="1" dirty="0" smtClean="0"/>
          </a:p>
          <a:p>
            <a:pPr marL="0" indent="0">
              <a:spcAft>
                <a:spcPts val="1200"/>
              </a:spcAft>
              <a:buNone/>
            </a:pPr>
            <a:r>
              <a:rPr lang="en-US" sz="1200" b="1" dirty="0" smtClean="0"/>
              <a:t>Partners</a:t>
            </a:r>
          </a:p>
          <a:p>
            <a:endParaRPr lang="en-GB" sz="1200" dirty="0"/>
          </a:p>
        </p:txBody>
      </p:sp>
      <p:sp>
        <p:nvSpPr>
          <p:cNvPr id="54" name="Rounded Rectangle 53"/>
          <p:cNvSpPr/>
          <p:nvPr/>
        </p:nvSpPr>
        <p:spPr>
          <a:xfrm>
            <a:off x="228600" y="2800350"/>
            <a:ext cx="4114800" cy="1828800"/>
          </a:xfrm>
          <a:prstGeom prst="roundRect">
            <a:avLst>
              <a:gd name="adj" fmla="val 8211"/>
            </a:avLst>
          </a:prstGeom>
          <a:noFill/>
          <a:ln>
            <a:solidFill>
              <a:srgbClr val="0A7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ounded Rectangle 54"/>
          <p:cNvSpPr/>
          <p:nvPr/>
        </p:nvSpPr>
        <p:spPr>
          <a:xfrm>
            <a:off x="4495800" y="2800350"/>
            <a:ext cx="4191000" cy="1828800"/>
          </a:xfrm>
          <a:prstGeom prst="roundRect">
            <a:avLst>
              <a:gd name="adj" fmla="val 8211"/>
            </a:avLst>
          </a:prstGeom>
          <a:noFill/>
          <a:ln>
            <a:solidFill>
              <a:srgbClr val="0A7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ounded Rectangle 55"/>
          <p:cNvSpPr/>
          <p:nvPr/>
        </p:nvSpPr>
        <p:spPr>
          <a:xfrm>
            <a:off x="4495800" y="666750"/>
            <a:ext cx="4191000" cy="1981200"/>
          </a:xfrm>
          <a:prstGeom prst="roundRect">
            <a:avLst>
              <a:gd name="adj" fmla="val 8211"/>
            </a:avLst>
          </a:prstGeom>
          <a:noFill/>
          <a:ln>
            <a:solidFill>
              <a:srgbClr val="0A7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ounded Rectangle 56"/>
          <p:cNvSpPr/>
          <p:nvPr/>
        </p:nvSpPr>
        <p:spPr>
          <a:xfrm>
            <a:off x="228600" y="666750"/>
            <a:ext cx="4114800" cy="1981200"/>
          </a:xfrm>
          <a:prstGeom prst="roundRect">
            <a:avLst>
              <a:gd name="adj" fmla="val 8211"/>
            </a:avLst>
          </a:prstGeom>
          <a:noFill/>
          <a:ln>
            <a:solidFill>
              <a:srgbClr val="0A7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102036"/>
            <a:ext cx="3048000" cy="146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971550"/>
            <a:ext cx="37052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46417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Customer Payment Behaviours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(c) DiscoverEdge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GB" smtClean="0"/>
              <a:pPr/>
              <a:t>3</a:t>
            </a:fld>
            <a:endParaRPr lang="en-GB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990600" y="1200150"/>
          <a:ext cx="7086600" cy="3581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Afbeelding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4" y="4629150"/>
            <a:ext cx="924354" cy="5143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Customer Segmentation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(c) DiscoverEdge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4380462"/>
            <a:ext cx="457200" cy="273844"/>
          </a:xfrm>
        </p:spPr>
        <p:txBody>
          <a:bodyPr/>
          <a:lstStyle/>
          <a:p>
            <a:fld id="{1AD93096-5B34-4342-9326-69289CEAE4C2}" type="slidenum">
              <a:rPr lang="en-GB" smtClean="0"/>
              <a:pPr/>
              <a:t>4</a:t>
            </a:fld>
            <a:endParaRPr lang="en-GB" dirty="0"/>
          </a:p>
        </p:txBody>
      </p:sp>
      <p:graphicFrame>
        <p:nvGraphicFramePr>
          <p:cNvPr id="18" name="Content Placeholder 24"/>
          <p:cNvGraphicFramePr>
            <a:graphicFrameLocks noGrp="1"/>
          </p:cNvGraphicFramePr>
          <p:nvPr>
            <p:ph idx="1"/>
          </p:nvPr>
        </p:nvGraphicFramePr>
        <p:xfrm>
          <a:off x="1072952" y="1123950"/>
          <a:ext cx="3499048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36095" y="1079522"/>
          <a:ext cx="3240000" cy="3240123"/>
        </p:xfrm>
        <a:graphic>
          <a:graphicData uri="http://schemas.openxmlformats.org/drawingml/2006/table">
            <a:tbl>
              <a:tblPr firstRow="1" bandRow="1"/>
              <a:tblGrid>
                <a:gridCol w="1080000"/>
                <a:gridCol w="1080000"/>
                <a:gridCol w="1080000"/>
              </a:tblGrid>
              <a:tr h="1080123">
                <a:tc>
                  <a:txBody>
                    <a:bodyPr/>
                    <a:lstStyle>
                      <a:lvl1pPr marL="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A1</a:t>
                      </a:r>
                      <a:endParaRPr lang="en-GB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12700" cmpd="sng">
                      <a:solidFill>
                        <a:sysClr val="window" lastClr="FFFFFF"/>
                      </a:solidFill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A2</a:t>
                      </a:r>
                      <a:endParaRPr lang="en-GB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91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hangingPunct="1">
                        <a:defRPr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A3</a:t>
                      </a:r>
                      <a:endParaRPr lang="en-GB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919"/>
                    </a:solidFill>
                  </a:tcPr>
                </a:tc>
              </a:tr>
              <a:tr h="1080000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B1</a:t>
                      </a:r>
                      <a:endParaRPr lang="en-GB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12700" cmpd="sng">
                      <a:solidFill>
                        <a:sysClr val="window" lastClr="FFFFFF"/>
                      </a:solidFill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B2</a:t>
                      </a:r>
                      <a:endParaRPr lang="en-GB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91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B3</a:t>
                      </a:r>
                      <a:endParaRPr lang="en-GB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919"/>
                    </a:solidFill>
                  </a:tcPr>
                </a:tc>
              </a:tr>
              <a:tr h="1080000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C1</a:t>
                      </a:r>
                      <a:endParaRPr lang="en-GB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12700" cmpd="sng">
                      <a:solidFill>
                        <a:sysClr val="window" lastClr="FFFFFF"/>
                      </a:solidFill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C2</a:t>
                      </a:r>
                      <a:endParaRPr lang="en-GB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C3</a:t>
                      </a:r>
                      <a:endParaRPr lang="en-GB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20" name="Group 25"/>
          <p:cNvGrpSpPr/>
          <p:nvPr/>
        </p:nvGrpSpPr>
        <p:grpSpPr>
          <a:xfrm>
            <a:off x="5436096" y="4319885"/>
            <a:ext cx="3240360" cy="461665"/>
            <a:chOff x="5436096" y="5085184"/>
            <a:chExt cx="3240360" cy="461665"/>
          </a:xfrm>
        </p:grpSpPr>
        <p:sp>
          <p:nvSpPr>
            <p:cNvPr id="21" name="Right Arrow 20"/>
            <p:cNvSpPr/>
            <p:nvPr/>
          </p:nvSpPr>
          <p:spPr>
            <a:xfrm>
              <a:off x="6012160" y="5229200"/>
              <a:ext cx="2160240" cy="144016"/>
            </a:xfrm>
            <a:prstGeom prst="rightArrow">
              <a:avLst/>
            </a:prstGeom>
            <a:solidFill>
              <a:srgbClr val="1F497D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36096" y="5085184"/>
              <a:ext cx="5378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Good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Payer</a:t>
              </a:r>
              <a:endPara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38616" y="5085184"/>
              <a:ext cx="5378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Bad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Payer</a:t>
              </a:r>
              <a:endPara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roup 26"/>
          <p:cNvGrpSpPr/>
          <p:nvPr/>
        </p:nvGrpSpPr>
        <p:grpSpPr>
          <a:xfrm>
            <a:off x="4934419" y="1189621"/>
            <a:ext cx="541688" cy="3164185"/>
            <a:chOff x="4934419" y="1954920"/>
            <a:chExt cx="541688" cy="3164185"/>
          </a:xfrm>
        </p:grpSpPr>
        <p:sp>
          <p:nvSpPr>
            <p:cNvPr id="25" name="Right Arrow 24"/>
            <p:cNvSpPr/>
            <p:nvPr/>
          </p:nvSpPr>
          <p:spPr>
            <a:xfrm rot="16200000">
              <a:off x="4110335" y="3429000"/>
              <a:ext cx="2160240" cy="144016"/>
            </a:xfrm>
            <a:prstGeom prst="rightArrow">
              <a:avLst/>
            </a:prstGeom>
            <a:solidFill>
              <a:srgbClr val="1F497D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34420" y="4657440"/>
              <a:ext cx="541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Low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Value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34419" y="1954920"/>
              <a:ext cx="541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High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Value</a:t>
              </a:r>
              <a:endPara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8" name="Afbeelding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4" y="4629150"/>
            <a:ext cx="924354" cy="51435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90600" y="4400550"/>
            <a:ext cx="3733800" cy="369332"/>
          </a:xfrm>
          <a:prstGeom prst="rect">
            <a:avLst/>
          </a:prstGeom>
          <a:noFill/>
          <a:ln w="38100">
            <a:solidFill>
              <a:srgbClr val="0A70B4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Labour intensive and prone to error</a:t>
            </a:r>
            <a:endParaRPr lang="en-GB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</p:nvPr>
        </p:nvGraphicFramePr>
        <p:xfrm>
          <a:off x="464344" y="1200151"/>
          <a:ext cx="7612856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nl-BE" smtClean="0"/>
              <a:pPr/>
              <a:t>5</a:t>
            </a:fld>
            <a:endParaRPr lang="nl-BE" dirty="0"/>
          </a:p>
        </p:txBody>
      </p:sp>
      <p:sp>
        <p:nvSpPr>
          <p:cNvPr id="13" name="Tekstvak 12"/>
          <p:cNvSpPr txBox="1"/>
          <p:nvPr/>
        </p:nvSpPr>
        <p:spPr>
          <a:xfrm>
            <a:off x="682486" y="337964"/>
            <a:ext cx="7394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 err="1" smtClean="0">
                <a:solidFill>
                  <a:srgbClr val="2D2D2F"/>
                </a:solidFill>
              </a:rPr>
              <a:t>Typical</a:t>
            </a:r>
            <a:r>
              <a:rPr lang="fr-BE" sz="2400" b="1" dirty="0" smtClean="0">
                <a:solidFill>
                  <a:srgbClr val="2D2D2F"/>
                </a:solidFill>
              </a:rPr>
              <a:t> collection software </a:t>
            </a:r>
            <a:r>
              <a:rPr lang="fr-BE" sz="2400" b="1" dirty="0" err="1" smtClean="0">
                <a:solidFill>
                  <a:srgbClr val="2D2D2F"/>
                </a:solidFill>
              </a:rPr>
              <a:t>delivers</a:t>
            </a:r>
            <a:r>
              <a:rPr lang="fr-BE" sz="2400" b="1" dirty="0" smtClean="0">
                <a:solidFill>
                  <a:srgbClr val="2D2D2F"/>
                </a:solidFill>
              </a:rPr>
              <a:t> </a:t>
            </a:r>
            <a:r>
              <a:rPr lang="fr-BE" sz="2400" b="1" dirty="0" err="1" smtClean="0">
                <a:solidFill>
                  <a:srgbClr val="2D2D2F"/>
                </a:solidFill>
              </a:rPr>
              <a:t>some</a:t>
            </a:r>
            <a:r>
              <a:rPr lang="fr-BE" sz="2400" b="1" dirty="0" smtClean="0">
                <a:solidFill>
                  <a:srgbClr val="2D2D2F"/>
                </a:solidFill>
              </a:rPr>
              <a:t> of the </a:t>
            </a:r>
            <a:r>
              <a:rPr lang="fr-BE" sz="2400" b="1" dirty="0" err="1" smtClean="0">
                <a:solidFill>
                  <a:srgbClr val="2D2D2F"/>
                </a:solidFill>
              </a:rPr>
              <a:t>following</a:t>
            </a:r>
            <a:r>
              <a:rPr lang="fr-BE" sz="2400" b="1" dirty="0" smtClean="0">
                <a:solidFill>
                  <a:srgbClr val="2D2D2F"/>
                </a:solidFill>
              </a:rPr>
              <a:t> </a:t>
            </a:r>
            <a:r>
              <a:rPr lang="fr-BE" sz="2400" b="1" dirty="0" err="1" smtClean="0">
                <a:solidFill>
                  <a:srgbClr val="2D2D2F"/>
                </a:solidFill>
              </a:rPr>
              <a:t>requirements</a:t>
            </a:r>
            <a:endParaRPr lang="fr-BE" sz="2400" b="1" dirty="0" smtClean="0">
              <a:solidFill>
                <a:srgbClr val="2D2D2F"/>
              </a:solidFill>
            </a:endParaRPr>
          </a:p>
        </p:txBody>
      </p:sp>
      <p:pic>
        <p:nvPicPr>
          <p:cNvPr id="9" name="Afbeelding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4" y="4629150"/>
            <a:ext cx="924354" cy="5143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09800" y="4476750"/>
            <a:ext cx="4114800" cy="369332"/>
          </a:xfrm>
          <a:prstGeom prst="rect">
            <a:avLst/>
          </a:prstGeom>
          <a:noFill/>
          <a:ln w="38100">
            <a:solidFill>
              <a:srgbClr val="0A70B4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CashForce delivers all this functionality</a:t>
            </a:r>
            <a:endParaRPr lang="en-GB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1750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CashForce Segments Automatically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14400" y="1371600"/>
            <a:ext cx="2362200" cy="3429000"/>
          </a:xfrm>
        </p:spPr>
        <p:txBody>
          <a:bodyPr>
            <a:normAutofit/>
          </a:bodyPr>
          <a:lstStyle/>
          <a:p>
            <a:pPr>
              <a:buClr>
                <a:srgbClr val="0A70B4"/>
              </a:buClr>
            </a:pPr>
            <a:r>
              <a:rPr lang="en-GB" sz="1800" dirty="0" smtClean="0"/>
              <a:t>Segmentation becomes quick and accurate</a:t>
            </a:r>
          </a:p>
          <a:p>
            <a:pPr>
              <a:buClr>
                <a:srgbClr val="0A70B4"/>
              </a:buClr>
            </a:pPr>
            <a:r>
              <a:rPr lang="en-GB" sz="1800" dirty="0" smtClean="0"/>
              <a:t>Variables can be easily adjusted</a:t>
            </a:r>
          </a:p>
          <a:p>
            <a:pPr>
              <a:buClr>
                <a:srgbClr val="0A70B4"/>
              </a:buClr>
            </a:pPr>
            <a:r>
              <a:rPr lang="en-GB" sz="1800" dirty="0" smtClean="0"/>
              <a:t>Segmentation then becomes the driver of the right collection activity with the right customer</a:t>
            </a:r>
            <a:endParaRPr lang="en-GB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9925" y="1047750"/>
            <a:ext cx="547687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4" y="4629150"/>
            <a:ext cx="924354" cy="5143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3972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CashForce Benefits</a:t>
            </a:r>
            <a:endParaRPr lang="en-GB" dirty="0"/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idx="1"/>
          </p:nvPr>
        </p:nvGraphicFramePr>
        <p:xfrm>
          <a:off x="914400" y="1371600"/>
          <a:ext cx="77724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7" name="Afbeelding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4" y="4629150"/>
            <a:ext cx="924354" cy="5143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1330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kstvak 8"/>
          <p:cNvSpPr txBox="1"/>
          <p:nvPr/>
        </p:nvSpPr>
        <p:spPr>
          <a:xfrm>
            <a:off x="612775" y="312738"/>
            <a:ext cx="5483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 err="1" smtClean="0">
                <a:solidFill>
                  <a:srgbClr val="2D2D2F"/>
                </a:solidFill>
              </a:rPr>
              <a:t>Difference</a:t>
            </a:r>
            <a:r>
              <a:rPr lang="fr-BE" sz="2800" b="1" dirty="0" smtClean="0">
                <a:solidFill>
                  <a:srgbClr val="2D2D2F"/>
                </a:solidFill>
              </a:rPr>
              <a:t> </a:t>
            </a:r>
            <a:r>
              <a:rPr lang="fr-BE" sz="2800" b="1" dirty="0" err="1" smtClean="0">
                <a:solidFill>
                  <a:srgbClr val="2D2D2F"/>
                </a:solidFill>
              </a:rPr>
              <a:t>with</a:t>
            </a:r>
            <a:r>
              <a:rPr lang="fr-BE" sz="2800" b="1" dirty="0" smtClean="0">
                <a:solidFill>
                  <a:srgbClr val="2D2D2F"/>
                </a:solidFill>
              </a:rPr>
              <a:t> </a:t>
            </a:r>
            <a:r>
              <a:rPr lang="fr-BE" sz="2800" b="1" dirty="0" err="1" smtClean="0">
                <a:solidFill>
                  <a:srgbClr val="2D2D2F"/>
                </a:solidFill>
              </a:rPr>
              <a:t>competition</a:t>
            </a:r>
            <a:endParaRPr lang="fr-BE" sz="3200" b="1" dirty="0">
              <a:solidFill>
                <a:srgbClr val="2D2D2F"/>
              </a:solidFill>
            </a:endParaRPr>
          </a:p>
        </p:txBody>
      </p:sp>
      <p:sp>
        <p:nvSpPr>
          <p:cNvPr id="2" name="Rechthoek 1"/>
          <p:cNvSpPr/>
          <p:nvPr/>
        </p:nvSpPr>
        <p:spPr>
          <a:xfrm>
            <a:off x="533400" y="1428750"/>
            <a:ext cx="80772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0A70B4"/>
              </a:buClr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0000"/>
                </a:solidFill>
                <a:latin typeface="+mj-lt"/>
              </a:rPr>
              <a:t>Automated link 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with </a:t>
            </a:r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any ERP</a:t>
            </a:r>
          </a:p>
          <a:p>
            <a:pPr marL="285750" indent="-285750">
              <a:spcAft>
                <a:spcPts val="1200"/>
              </a:spcAft>
              <a:buClr>
                <a:srgbClr val="0A70B4"/>
              </a:buClr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0000"/>
                </a:solidFill>
              </a:rPr>
              <a:t>Quick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implementation </a:t>
            </a:r>
            <a:r>
              <a:rPr lang="en-US" sz="1600" dirty="0" smtClean="0">
                <a:solidFill>
                  <a:srgbClr val="000000"/>
                </a:solidFill>
              </a:rPr>
              <a:t>time</a:t>
            </a:r>
            <a:endParaRPr lang="en-US" sz="1600" b="1" dirty="0">
              <a:solidFill>
                <a:srgbClr val="000000"/>
              </a:solidFill>
            </a:endParaRPr>
          </a:p>
          <a:p>
            <a:pPr marL="285750" indent="-285750">
              <a:spcAft>
                <a:spcPts val="1200"/>
              </a:spcAft>
              <a:buClr>
                <a:srgbClr val="0A70B4"/>
              </a:buClr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0000"/>
                </a:solidFill>
                <a:latin typeface="+mj-lt"/>
              </a:rPr>
              <a:t>Continuously evolving 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platform built on a leading Big Data technology</a:t>
            </a:r>
            <a:endParaRPr lang="en-US" sz="1600" dirty="0" smtClean="0">
              <a:latin typeface="+mj-lt"/>
            </a:endParaRPr>
          </a:p>
          <a:p>
            <a:pPr marL="285750" indent="-285750">
              <a:spcAft>
                <a:spcPts val="1200"/>
              </a:spcAft>
              <a:buClr>
                <a:srgbClr val="0A70B4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Not an endless list of never-used features,</a:t>
            </a:r>
            <a:r>
              <a:rPr lang="en-US" sz="16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but</a:t>
            </a:r>
            <a:r>
              <a:rPr lang="en-US" sz="1600" b="1" dirty="0" smtClean="0">
                <a:solidFill>
                  <a:srgbClr val="000000"/>
                </a:solidFill>
                <a:latin typeface="+mj-lt"/>
              </a:rPr>
              <a:t> best-practice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 technology development</a:t>
            </a:r>
            <a:endParaRPr lang="nl-BE" sz="1600" dirty="0">
              <a:latin typeface="+mj-lt"/>
            </a:endParaRPr>
          </a:p>
        </p:txBody>
      </p:sp>
      <p:pic>
        <p:nvPicPr>
          <p:cNvPr id="12" name="Picture 4" descr="http://www.passwerk.be/sites/default/files/CFO%20Magazi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045458"/>
            <a:ext cx="1738078" cy="11181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hoek 12"/>
          <p:cNvSpPr/>
          <p:nvPr/>
        </p:nvSpPr>
        <p:spPr>
          <a:xfrm>
            <a:off x="4092003" y="3373688"/>
            <a:ext cx="185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BEST PRACTICE AWARD </a:t>
            </a:r>
            <a:endParaRPr lang="en-US" sz="12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sz="1200" b="1" dirty="0" smtClean="0">
                <a:solidFill>
                  <a:schemeClr val="bg2">
                    <a:lumMod val="10000"/>
                  </a:schemeClr>
                </a:solidFill>
              </a:rPr>
              <a:t>in 2014</a:t>
            </a:r>
            <a:endParaRPr lang="nl-BE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4" y="4629150"/>
            <a:ext cx="924354" cy="5143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30915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828800" y="4812507"/>
            <a:ext cx="5562600" cy="273844"/>
          </a:xfrm>
        </p:spPr>
        <p:txBody>
          <a:bodyPr/>
          <a:lstStyle/>
          <a:p>
            <a:r>
              <a:rPr lang="en-US" dirty="0" smtClean="0">
                <a:solidFill>
                  <a:srgbClr val="696464"/>
                </a:solidFill>
              </a:rPr>
              <a:t>Confidential (c) </a:t>
            </a:r>
            <a:r>
              <a:rPr lang="en-US" dirty="0" err="1" smtClean="0">
                <a:solidFill>
                  <a:srgbClr val="696464"/>
                </a:solidFill>
              </a:rPr>
              <a:t>DiscoverEdge</a:t>
            </a:r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>
                <a:solidFill>
                  <a:srgbClr val="696464"/>
                </a:solidFill>
              </a:rPr>
              <a:pPr/>
              <a:t>9</a:t>
            </a:fld>
            <a:endParaRPr lang="en-US" dirty="0">
              <a:solidFill>
                <a:srgbClr val="696464"/>
              </a:solidFill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50" y="514350"/>
            <a:ext cx="3333750" cy="333375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0" y="340294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dirty="0" smtClean="0">
                <a:solidFill>
                  <a:srgbClr val="808080"/>
                </a:solidFill>
              </a:rPr>
              <a:t>CREDIT COLLECTION SCREENSHOTS</a:t>
            </a:r>
            <a:endParaRPr lang="nl-BE" sz="32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388303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861" r="19625" b="12093"/>
          <a:stretch/>
        </p:blipFill>
        <p:spPr bwMode="auto">
          <a:xfrm>
            <a:off x="19050" y="19050"/>
            <a:ext cx="9144000" cy="4650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88898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628" r="19750" b="16279"/>
          <a:stretch/>
        </p:blipFill>
        <p:spPr bwMode="auto">
          <a:xfrm>
            <a:off x="-23602" y="0"/>
            <a:ext cx="9167602" cy="442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88370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395" r="19956" b="16512"/>
          <a:stretch/>
        </p:blipFill>
        <p:spPr bwMode="auto">
          <a:xfrm>
            <a:off x="0" y="0"/>
            <a:ext cx="9144000" cy="442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33266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628" r="19875" b="16512"/>
          <a:stretch/>
        </p:blipFill>
        <p:spPr bwMode="auto">
          <a:xfrm>
            <a:off x="-19050" y="2467"/>
            <a:ext cx="9163050" cy="4417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6"/>
          <p:cNvSpPr txBox="1"/>
          <p:nvPr/>
        </p:nvSpPr>
        <p:spPr>
          <a:xfrm>
            <a:off x="152400" y="2705100"/>
            <a:ext cx="1524000" cy="1077218"/>
          </a:xfrm>
          <a:prstGeom prst="rect">
            <a:avLst/>
          </a:prstGeom>
          <a:noFill/>
          <a:ln>
            <a:solidFill>
              <a:srgbClr val="FF9D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1600" dirty="0" err="1" smtClean="0">
                <a:solidFill>
                  <a:srgbClr val="FF9D18"/>
                </a:solidFill>
              </a:rPr>
              <a:t>Make</a:t>
            </a:r>
            <a:r>
              <a:rPr lang="fr-BE" sz="1600" dirty="0" smtClean="0">
                <a:solidFill>
                  <a:srgbClr val="FF9D18"/>
                </a:solidFill>
              </a:rPr>
              <a:t> use of </a:t>
            </a:r>
            <a:r>
              <a:rPr lang="fr-BE" sz="1600" dirty="0" err="1" smtClean="0">
                <a:solidFill>
                  <a:srgbClr val="FF9D18"/>
                </a:solidFill>
              </a:rPr>
              <a:t>powerful</a:t>
            </a:r>
            <a:r>
              <a:rPr lang="fr-BE" sz="1600" dirty="0" smtClean="0">
                <a:solidFill>
                  <a:srgbClr val="FF9D18"/>
                </a:solidFill>
              </a:rPr>
              <a:t> segmentation options</a:t>
            </a:r>
            <a:endParaRPr lang="nl-BE" sz="1600" dirty="0">
              <a:solidFill>
                <a:srgbClr val="FF9D18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2781299" y="3805627"/>
            <a:ext cx="38481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 err="1" smtClean="0">
                <a:solidFill>
                  <a:srgbClr val="FF9D18"/>
                </a:solidFill>
              </a:rPr>
              <a:t>Create</a:t>
            </a:r>
            <a:r>
              <a:rPr lang="fr-BE" sz="1400" b="1" dirty="0" smtClean="0">
                <a:solidFill>
                  <a:srgbClr val="FF9D18"/>
                </a:solidFill>
              </a:rPr>
              <a:t> </a:t>
            </a:r>
            <a:r>
              <a:rPr lang="fr-BE" sz="1400" b="1" dirty="0" err="1" smtClean="0">
                <a:solidFill>
                  <a:srgbClr val="FF9D18"/>
                </a:solidFill>
              </a:rPr>
              <a:t>dunning</a:t>
            </a:r>
            <a:r>
              <a:rPr lang="fr-BE" sz="1400" b="1" dirty="0">
                <a:solidFill>
                  <a:srgbClr val="FF9D18"/>
                </a:solidFill>
              </a:rPr>
              <a:t> </a:t>
            </a:r>
            <a:r>
              <a:rPr lang="fr-BE" sz="1400" b="1" dirty="0" smtClean="0">
                <a:solidFill>
                  <a:srgbClr val="FF9D18"/>
                </a:solidFill>
              </a:rPr>
              <a:t>groups for « intensive care » </a:t>
            </a:r>
            <a:br>
              <a:rPr lang="fr-BE" sz="1400" b="1" dirty="0" smtClean="0">
                <a:solidFill>
                  <a:srgbClr val="FF9D18"/>
                </a:solidFill>
              </a:rPr>
            </a:br>
            <a:r>
              <a:rPr lang="fr-BE" sz="1400" b="1" dirty="0" smtClean="0">
                <a:solidFill>
                  <a:srgbClr val="FF9D18"/>
                </a:solidFill>
              </a:rPr>
              <a:t>vs. « </a:t>
            </a:r>
            <a:r>
              <a:rPr lang="fr-BE" sz="1400" b="1" dirty="0" err="1" smtClean="0">
                <a:solidFill>
                  <a:srgbClr val="FF9D18"/>
                </a:solidFill>
              </a:rPr>
              <a:t>low</a:t>
            </a:r>
            <a:r>
              <a:rPr lang="fr-BE" sz="1400" b="1" dirty="0" smtClean="0">
                <a:solidFill>
                  <a:srgbClr val="FF9D18"/>
                </a:solidFill>
              </a:rPr>
              <a:t> maintenance » </a:t>
            </a:r>
            <a:r>
              <a:rPr lang="fr-BE" sz="1400" b="1" dirty="0" err="1" smtClean="0">
                <a:solidFill>
                  <a:srgbClr val="FF9D18"/>
                </a:solidFill>
              </a:rPr>
              <a:t>customers</a:t>
            </a:r>
            <a:r>
              <a:rPr lang="fr-BE" sz="1400" b="1" dirty="0" smtClean="0">
                <a:solidFill>
                  <a:srgbClr val="FF9D18"/>
                </a:solidFill>
              </a:rPr>
              <a:t>  and </a:t>
            </a:r>
            <a:r>
              <a:rPr lang="fr-BE" sz="1400" b="1" dirty="0" err="1" smtClean="0">
                <a:solidFill>
                  <a:srgbClr val="FF9D18"/>
                </a:solidFill>
              </a:rPr>
              <a:t>assign</a:t>
            </a:r>
            <a:r>
              <a:rPr lang="fr-BE" sz="1400" b="1" dirty="0" smtClean="0">
                <a:solidFill>
                  <a:srgbClr val="FF9D18"/>
                </a:solidFill>
              </a:rPr>
              <a:t> </a:t>
            </a:r>
            <a:br>
              <a:rPr lang="fr-BE" sz="1400" b="1" dirty="0" smtClean="0">
                <a:solidFill>
                  <a:srgbClr val="FF9D18"/>
                </a:solidFill>
              </a:rPr>
            </a:br>
            <a:r>
              <a:rPr lang="fr-BE" sz="1400" b="1" dirty="0" smtClean="0">
                <a:solidFill>
                  <a:srgbClr val="FF9D18"/>
                </a:solidFill>
              </a:rPr>
              <a:t>a </a:t>
            </a:r>
            <a:r>
              <a:rPr lang="fr-BE" sz="1400" b="1" dirty="0" err="1" smtClean="0">
                <a:solidFill>
                  <a:srgbClr val="FF9D18"/>
                </a:solidFill>
              </a:rPr>
              <a:t>specific</a:t>
            </a:r>
            <a:r>
              <a:rPr lang="fr-BE" sz="1400" b="1" dirty="0" smtClean="0">
                <a:solidFill>
                  <a:srgbClr val="FF9D18"/>
                </a:solidFill>
              </a:rPr>
              <a:t> collection </a:t>
            </a:r>
            <a:r>
              <a:rPr lang="fr-BE" sz="1400" b="1" dirty="0" err="1" smtClean="0">
                <a:solidFill>
                  <a:srgbClr val="FF9D18"/>
                </a:solidFill>
              </a:rPr>
              <a:t>strategy</a:t>
            </a:r>
            <a:r>
              <a:rPr lang="fr-BE" sz="1400" b="1" dirty="0" smtClean="0">
                <a:solidFill>
                  <a:srgbClr val="FF9D18"/>
                </a:solidFill>
              </a:rPr>
              <a:t> </a:t>
            </a:r>
            <a:endParaRPr lang="nl-BE" sz="1400" b="1" dirty="0">
              <a:solidFill>
                <a:srgbClr val="FF9D18"/>
              </a:solidFill>
            </a:endParaRPr>
          </a:p>
        </p:txBody>
      </p:sp>
      <p:cxnSp>
        <p:nvCxnSpPr>
          <p:cNvPr id="9" name="Rechte verbindingslijn met pijl 8"/>
          <p:cNvCxnSpPr/>
          <p:nvPr/>
        </p:nvCxnSpPr>
        <p:spPr>
          <a:xfrm flipH="1" flipV="1">
            <a:off x="2590800" y="3638550"/>
            <a:ext cx="228600" cy="304800"/>
          </a:xfrm>
          <a:prstGeom prst="straightConnector1">
            <a:avLst/>
          </a:prstGeom>
          <a:ln>
            <a:solidFill>
              <a:srgbClr val="FF9D1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8256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860" r="19750" b="16628"/>
          <a:stretch/>
        </p:blipFill>
        <p:spPr bwMode="auto">
          <a:xfrm>
            <a:off x="0" y="-19050"/>
            <a:ext cx="9163050" cy="438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82475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093" r="19624" b="16744"/>
          <a:stretch/>
        </p:blipFill>
        <p:spPr bwMode="auto">
          <a:xfrm>
            <a:off x="0" y="19050"/>
            <a:ext cx="9144000" cy="4351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47237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828800" y="4812507"/>
            <a:ext cx="5562600" cy="273844"/>
          </a:xfrm>
        </p:spPr>
        <p:txBody>
          <a:bodyPr/>
          <a:lstStyle/>
          <a:p>
            <a:r>
              <a:rPr lang="en-US" dirty="0" smtClean="0">
                <a:solidFill>
                  <a:srgbClr val="696464"/>
                </a:solidFill>
              </a:rPr>
              <a:t>Confidential (c) </a:t>
            </a:r>
            <a:r>
              <a:rPr lang="en-US" dirty="0" err="1" smtClean="0">
                <a:solidFill>
                  <a:srgbClr val="696464"/>
                </a:solidFill>
              </a:rPr>
              <a:t>DiscoverEdge</a:t>
            </a:r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>
                <a:solidFill>
                  <a:srgbClr val="696464"/>
                </a:solidFill>
              </a:rPr>
              <a:pPr/>
              <a:t>16</a:t>
            </a:fld>
            <a:endParaRPr lang="en-US" dirty="0">
              <a:solidFill>
                <a:srgbClr val="696464"/>
              </a:solidFill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50" y="514350"/>
            <a:ext cx="3333750" cy="333375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0" y="340294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dirty="0" smtClean="0">
                <a:solidFill>
                  <a:srgbClr val="808080"/>
                </a:solidFill>
              </a:rPr>
              <a:t>ORDER-TO-CASH Analyses</a:t>
            </a:r>
            <a:endParaRPr lang="nl-BE" sz="32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3545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-1"/>
            <a:ext cx="9136800" cy="44830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5446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828800" y="4812507"/>
            <a:ext cx="5562600" cy="273844"/>
          </a:xfrm>
        </p:spPr>
        <p:txBody>
          <a:bodyPr/>
          <a:lstStyle/>
          <a:p>
            <a:r>
              <a:rPr lang="en-US" dirty="0" smtClean="0">
                <a:solidFill>
                  <a:srgbClr val="696464"/>
                </a:solidFill>
              </a:rPr>
              <a:t>Confidential (c) </a:t>
            </a:r>
            <a:r>
              <a:rPr lang="en-US" dirty="0" err="1" smtClean="0">
                <a:solidFill>
                  <a:srgbClr val="696464"/>
                </a:solidFill>
              </a:rPr>
              <a:t>DiscoverEdge</a:t>
            </a:r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>
                <a:solidFill>
                  <a:srgbClr val="696464"/>
                </a:solidFill>
              </a:rPr>
              <a:pPr/>
              <a:t>18</a:t>
            </a:fld>
            <a:endParaRPr lang="en-US" dirty="0">
              <a:solidFill>
                <a:srgbClr val="696464"/>
              </a:solidFill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" y="0"/>
            <a:ext cx="9073539" cy="4476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03294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6350"/>
            <a:ext cx="9143999" cy="4495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250683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9144000" cy="45079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765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44429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128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5"/>
            <a:ext cx="9144000" cy="44376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3972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5007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23745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1"/>
            <a:ext cx="9144000" cy="43979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25498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t="11862" r="19749" b="15580"/>
          <a:stretch/>
        </p:blipFill>
        <p:spPr bwMode="auto">
          <a:xfrm>
            <a:off x="0" y="19050"/>
            <a:ext cx="9144000" cy="444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43774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0" y="0"/>
            <a:ext cx="9144000" cy="12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>
                <a:solidFill>
                  <a:schemeClr val="bg1"/>
                </a:solidFill>
              </a:rPr>
              <a:pPr/>
              <a:t>26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909612" y="2224266"/>
            <a:ext cx="41038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Thank </a:t>
            </a:r>
            <a:r>
              <a:rPr lang="en-US" sz="28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You</a:t>
            </a:r>
          </a:p>
          <a:p>
            <a:r>
              <a:rPr lang="en-GB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Europe</a:t>
            </a:r>
          </a:p>
          <a:p>
            <a:r>
              <a:rPr lang="en-GB" sz="14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Franklin </a:t>
            </a:r>
            <a:r>
              <a:rPr lang="en-GB" sz="1400" b="1" cap="small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Rooseveltlaan</a:t>
            </a:r>
            <a:r>
              <a:rPr lang="en-GB" sz="14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348 Ghent, </a:t>
            </a:r>
            <a:r>
              <a:rPr lang="en-GB" sz="14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Belgium</a:t>
            </a:r>
          </a:p>
          <a:p>
            <a:r>
              <a:rPr lang="en-GB" sz="14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Phone: +32 9 336 40 </a:t>
            </a:r>
            <a:r>
              <a:rPr lang="en-GB" sz="14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64</a:t>
            </a:r>
          </a:p>
          <a:p>
            <a:r>
              <a:rPr lang="en-GB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USA</a:t>
            </a:r>
          </a:p>
          <a:p>
            <a:r>
              <a:rPr lang="en-GB" sz="14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1177 Avenue of the Americas, 7th Floor, New York, NY 10036, USA</a:t>
            </a:r>
          </a:p>
          <a:p>
            <a:r>
              <a:rPr lang="en-GB" sz="1400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Phone: +1 (646) 918-1330</a:t>
            </a:r>
          </a:p>
          <a:p>
            <a:r>
              <a:rPr lang="en-GB" b="1" cap="small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Email: info@cashforce.com</a:t>
            </a:r>
            <a:endParaRPr lang="en-GB" b="1" cap="small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2800" b="1" cap="small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945"/>
            <a:ext cx="1371600" cy="763217"/>
          </a:xfrm>
          <a:prstGeom prst="rect">
            <a:avLst/>
          </a:prstGeom>
        </p:spPr>
      </p:pic>
      <p:grpSp>
        <p:nvGrpSpPr>
          <p:cNvPr id="4" name="Groep 12"/>
          <p:cNvGrpSpPr/>
          <p:nvPr/>
        </p:nvGrpSpPr>
        <p:grpSpPr>
          <a:xfrm>
            <a:off x="632478" y="1733550"/>
            <a:ext cx="4185303" cy="2548743"/>
            <a:chOff x="632478" y="1733550"/>
            <a:chExt cx="4185303" cy="2548743"/>
          </a:xfrm>
        </p:grpSpPr>
        <p:pic>
          <p:nvPicPr>
            <p:cNvPr id="14" name="Afbeelding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478" y="1733550"/>
              <a:ext cx="4185303" cy="2548743"/>
            </a:xfrm>
            <a:prstGeom prst="rect">
              <a:avLst/>
            </a:prstGeom>
          </p:spPr>
        </p:pic>
        <p:sp>
          <p:nvSpPr>
            <p:cNvPr id="15" name="Rechthoek 14"/>
            <p:cNvSpPr/>
            <p:nvPr/>
          </p:nvSpPr>
          <p:spPr>
            <a:xfrm>
              <a:off x="1238249" y="3416300"/>
              <a:ext cx="2971801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2093" r="19624" b="16744"/>
            <a:stretch/>
          </p:blipFill>
          <p:spPr bwMode="auto">
            <a:xfrm>
              <a:off x="1231899" y="2071887"/>
              <a:ext cx="2971801" cy="1414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1861" r="19625" b="12093"/>
            <a:stretch/>
          </p:blipFill>
          <p:spPr bwMode="auto">
            <a:xfrm>
              <a:off x="1223962" y="1995686"/>
              <a:ext cx="2990851" cy="152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85059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_uJjSRBC0GexfNLXeJubQ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roducing PowerPoint 2008">
  <a:themeElements>
    <a:clrScheme name="Aangepast 1">
      <a:dk1>
        <a:srgbClr val="FF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501</Words>
  <Application>Microsoft Office PowerPoint</Application>
  <PresentationFormat>On-screen Show (16:9)</PresentationFormat>
  <Paragraphs>126</Paragraphs>
  <Slides>26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Introducing PowerPoint 2008</vt:lpstr>
      <vt:lpstr>Slide 1</vt:lpstr>
      <vt:lpstr>About Us </vt:lpstr>
      <vt:lpstr>Customer Payment Behaviours</vt:lpstr>
      <vt:lpstr>Traditional Customer Segmentation</vt:lpstr>
      <vt:lpstr>Slide 5</vt:lpstr>
      <vt:lpstr>CashForce Segments Automatically</vt:lpstr>
      <vt:lpstr>CashForce Benefits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Capital Manager</dc:title>
  <dc:creator/>
  <cp:lastModifiedBy/>
  <cp:revision>1</cp:revision>
  <cp:lastPrinted>2010-01-17T18:40:52Z</cp:lastPrinted>
  <dcterms:created xsi:type="dcterms:W3CDTF">2010-01-17T19:02:58Z</dcterms:created>
  <dcterms:modified xsi:type="dcterms:W3CDTF">2015-09-26T17:30:18Z</dcterms:modified>
</cp:coreProperties>
</file>