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05" r:id="rId5"/>
  </p:sldMasterIdLst>
  <p:notesMasterIdLst>
    <p:notesMasterId r:id="rId22"/>
  </p:notesMasterIdLst>
  <p:sldIdLst>
    <p:sldId id="604" r:id="rId6"/>
    <p:sldId id="606" r:id="rId7"/>
    <p:sldId id="585" r:id="rId8"/>
    <p:sldId id="616" r:id="rId9"/>
    <p:sldId id="353" r:id="rId10"/>
    <p:sldId id="597" r:id="rId11"/>
    <p:sldId id="537" r:id="rId12"/>
    <p:sldId id="610" r:id="rId13"/>
    <p:sldId id="611" r:id="rId14"/>
    <p:sldId id="612" r:id="rId15"/>
    <p:sldId id="613" r:id="rId16"/>
    <p:sldId id="614" r:id="rId17"/>
    <p:sldId id="603" r:id="rId18"/>
    <p:sldId id="540" r:id="rId19"/>
    <p:sldId id="602" r:id="rId20"/>
    <p:sldId id="601" r:id="rId21"/>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to Deloitte Credit Management Services" id="{CDDD9AC8-A3AF-40F4-B337-39DD26BA3693}">
          <p14:sldIdLst>
            <p14:sldId id="604"/>
            <p14:sldId id="606"/>
            <p14:sldId id="585"/>
            <p14:sldId id="616"/>
            <p14:sldId id="353"/>
            <p14:sldId id="597"/>
            <p14:sldId id="537"/>
            <p14:sldId id="610"/>
            <p14:sldId id="611"/>
            <p14:sldId id="612"/>
            <p14:sldId id="613"/>
            <p14:sldId id="614"/>
          </p14:sldIdLst>
        </p14:section>
        <p14:section name="Contents" id="{CD0E1223-54C8-4AD7-8A34-08AA3BBA3E0C}">
          <p14:sldIdLst>
            <p14:sldId id="603"/>
            <p14:sldId id="540"/>
            <p14:sldId id="602"/>
            <p14:sldId id="6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BC00"/>
    <a:srgbClr val="002776"/>
    <a:srgbClr val="313131"/>
    <a:srgbClr val="00A1DE"/>
    <a:srgbClr val="575757"/>
    <a:srgbClr val="B4B4B4"/>
    <a:srgbClr val="DCDCDC"/>
    <a:srgbClr val="72C7E7"/>
    <a:srgbClr val="C7E9F5"/>
    <a:srgbClr val="0079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autoAdjust="0"/>
    <p:restoredTop sz="94660"/>
  </p:normalViewPr>
  <p:slideViewPr>
    <p:cSldViewPr showGuides="1">
      <p:cViewPr varScale="1">
        <p:scale>
          <a:sx n="92" d="100"/>
          <a:sy n="92" d="100"/>
        </p:scale>
        <p:origin x="110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86"/>
    </p:cViewPr>
  </p:sorterViewPr>
  <p:notesViewPr>
    <p:cSldViewPr>
      <p:cViewPr varScale="1">
        <p:scale>
          <a:sx n="46" d="100"/>
          <a:sy n="46" d="100"/>
        </p:scale>
        <p:origin x="-2790" y="-96"/>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BA5BBE4-AEA3-489A-A28E-0C2FAF2506E3}" type="datetimeFigureOut">
              <a:rPr lang="en-US" smtClean="0"/>
              <a:pPr/>
              <a:t>10/12/2015</a:t>
            </a:fld>
            <a:endParaRPr lang="en-GB"/>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C0F4A2C8-6C88-4E71-83EE-698B9D4FE22F}" type="slidenum">
              <a:rPr lang="en-GB" smtClean="0"/>
              <a:pPr/>
              <a:t>‹#›</a:t>
            </a:fld>
            <a:endParaRPr lang="en-GB"/>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pPr/>
              <a:t>2</a:t>
            </a:fld>
            <a:endParaRPr lang="en-GB"/>
          </a:p>
        </p:txBody>
      </p:sp>
    </p:spTree>
    <p:extLst>
      <p:ext uri="{BB962C8B-B14F-4D97-AF65-F5344CB8AC3E}">
        <p14:creationId xmlns:p14="http://schemas.microsoft.com/office/powerpoint/2010/main" val="182158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4A2C8-6C88-4E71-83EE-698B9D4FE22F}" type="slidenum">
              <a:rPr lang="en-GB" smtClean="0"/>
              <a:pPr/>
              <a:t>3</a:t>
            </a:fld>
            <a:endParaRPr lang="en-GB"/>
          </a:p>
        </p:txBody>
      </p:sp>
    </p:spTree>
    <p:extLst>
      <p:ext uri="{BB962C8B-B14F-4D97-AF65-F5344CB8AC3E}">
        <p14:creationId xmlns:p14="http://schemas.microsoft.com/office/powerpoint/2010/main" val="1018911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F4A2C8-6C88-4E71-83EE-698B9D4FE22F}" type="slidenum">
              <a:rPr lang="en-GB" smtClean="0"/>
              <a:pPr/>
              <a:t>5</a:t>
            </a:fld>
            <a:endParaRPr lang="en-GB"/>
          </a:p>
        </p:txBody>
      </p:sp>
    </p:spTree>
    <p:extLst>
      <p:ext uri="{BB962C8B-B14F-4D97-AF65-F5344CB8AC3E}">
        <p14:creationId xmlns:p14="http://schemas.microsoft.com/office/powerpoint/2010/main" val="3611072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was also interested to know how much time is actually spent on the different CM activities.</a:t>
            </a:r>
          </a:p>
          <a:p>
            <a:endParaRPr lang="en-US" dirty="0"/>
          </a:p>
          <a:p>
            <a:r>
              <a:rPr lang="en-US" dirty="0" smtClean="0"/>
              <a:t>Clear number one is everything relates to communication : both with the client and within the company self, </a:t>
            </a:r>
          </a:p>
          <a:p>
            <a:endParaRPr lang="en-US" dirty="0"/>
          </a:p>
          <a:p>
            <a:r>
              <a:rPr lang="en-US" dirty="0" smtClean="0"/>
              <a:t>Other important activities are risk analysis representing 21% and of course collecting activities with the ultimate goal to decrease DSO with 18%.</a:t>
            </a:r>
          </a:p>
          <a:p>
            <a:endParaRPr lang="en-US" dirty="0"/>
          </a:p>
          <a:p>
            <a:r>
              <a:rPr lang="en-US" dirty="0" smtClean="0"/>
              <a:t>Last but not least we see that invoice problems cover 13%. I will come back to this later in the presentation</a:t>
            </a:r>
            <a:endParaRPr lang="en-US" dirty="0"/>
          </a:p>
        </p:txBody>
      </p:sp>
      <p:sp>
        <p:nvSpPr>
          <p:cNvPr id="4" name="Date Placeholder 3"/>
          <p:cNvSpPr>
            <a:spLocks noGrp="1"/>
          </p:cNvSpPr>
          <p:nvPr>
            <p:ph type="dt" idx="10"/>
          </p:nvPr>
        </p:nvSpPr>
        <p:spPr/>
        <p:txBody>
          <a:bodyPr/>
          <a:lstStyle/>
          <a:p>
            <a:fld id="{7D62596F-3754-4044-9C53-A41B50576AD4}" type="datetime1">
              <a:rPr lang="en-GB" smtClean="0"/>
              <a:pPr/>
              <a:t>12/10/2015</a:t>
            </a:fld>
            <a:endParaRPr lang="en-GB"/>
          </a:p>
        </p:txBody>
      </p:sp>
      <p:sp>
        <p:nvSpPr>
          <p:cNvPr id="5" name="Footer Placeholder 4"/>
          <p:cNvSpPr>
            <a:spLocks noGrp="1"/>
          </p:cNvSpPr>
          <p:nvPr>
            <p:ph type="ftr" sz="quarter" idx="11"/>
          </p:nvPr>
        </p:nvSpPr>
        <p:spPr/>
        <p:txBody>
          <a:bodyPr/>
          <a:lstStyle/>
          <a:p>
            <a:r>
              <a:rPr lang="fr-FR" smtClean="0"/>
              <a:t>© 2014. For information, contact Deloitte ACS</a:t>
            </a:r>
            <a:endParaRPr lang="en-GB"/>
          </a:p>
        </p:txBody>
      </p:sp>
      <p:sp>
        <p:nvSpPr>
          <p:cNvPr id="6" name="Slide Number Placeholder 5"/>
          <p:cNvSpPr>
            <a:spLocks noGrp="1"/>
          </p:cNvSpPr>
          <p:nvPr>
            <p:ph type="sldNum" sz="quarter" idx="12"/>
          </p:nvPr>
        </p:nvSpPr>
        <p:spPr/>
        <p:txBody>
          <a:bodyPr/>
          <a:lstStyle/>
          <a:p>
            <a:fld id="{C0F4A2C8-6C88-4E71-83EE-698B9D4FE22F}" type="slidenum">
              <a:rPr lang="en-GB" smtClean="0"/>
              <a:pPr/>
              <a:t>6</a:t>
            </a:fld>
            <a:endParaRPr lang="en-GB"/>
          </a:p>
        </p:txBody>
      </p:sp>
    </p:spTree>
    <p:extLst>
      <p:ext uri="{BB962C8B-B14F-4D97-AF65-F5344CB8AC3E}">
        <p14:creationId xmlns:p14="http://schemas.microsoft.com/office/powerpoint/2010/main" val="1258714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5" name="Slide Image Placeholder 1"/>
          <p:cNvSpPr>
            <a:spLocks noGrp="1" noRot="1" noChangeAspect="1"/>
          </p:cNvSpPr>
          <p:nvPr>
            <p:ph type="sldImg"/>
          </p:nvPr>
        </p:nvSpPr>
        <p:spPr bwMode="auto">
          <a:noFill/>
          <a:ln>
            <a:solidFill>
              <a:srgbClr val="000000"/>
            </a:solidFill>
            <a:miter lim="800000"/>
            <a:headEnd/>
            <a:tailEnd/>
          </a:ln>
        </p:spPr>
      </p:sp>
      <p:sp>
        <p:nvSpPr>
          <p:cNvPr id="845826" name="Notes Placeholder 2"/>
          <p:cNvSpPr>
            <a:spLocks noGrp="1"/>
          </p:cNvSpPr>
          <p:nvPr>
            <p:ph type="body" idx="1"/>
          </p:nvPr>
        </p:nvSpPr>
        <p:spPr>
          <a:noFill/>
          <a:ln/>
        </p:spPr>
        <p:txBody>
          <a:bodyPr/>
          <a:lstStyle/>
          <a:p>
            <a:endParaRPr lang="en-US" smtClean="0"/>
          </a:p>
        </p:txBody>
      </p:sp>
      <p:sp>
        <p:nvSpPr>
          <p:cNvPr id="845827" name="Slide Number Placeholder 3"/>
          <p:cNvSpPr>
            <a:spLocks noGrp="1"/>
          </p:cNvSpPr>
          <p:nvPr>
            <p:ph type="sldNum" sz="quarter" idx="5"/>
          </p:nvPr>
        </p:nvSpPr>
        <p:spPr>
          <a:noFill/>
        </p:spPr>
        <p:txBody>
          <a:bodyPr/>
          <a:lstStyle/>
          <a:p>
            <a:fld id="{A559B68C-5915-4D23-A2C6-5B96549FD7A0}" type="slidenum">
              <a:rPr lang="en-US" smtClean="0"/>
              <a:pPr/>
              <a:t>7</a:t>
            </a:fld>
            <a:endParaRPr lang="en-US" smtClean="0"/>
          </a:p>
        </p:txBody>
      </p:sp>
    </p:spTree>
    <p:extLst>
      <p:ext uri="{BB962C8B-B14F-4D97-AF65-F5344CB8AC3E}">
        <p14:creationId xmlns:p14="http://schemas.microsoft.com/office/powerpoint/2010/main" val="716367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5" name="Slide Image Placeholder 1"/>
          <p:cNvSpPr>
            <a:spLocks noGrp="1" noRot="1" noChangeAspect="1"/>
          </p:cNvSpPr>
          <p:nvPr>
            <p:ph type="sldImg"/>
          </p:nvPr>
        </p:nvSpPr>
        <p:spPr bwMode="auto">
          <a:noFill/>
          <a:ln>
            <a:solidFill>
              <a:srgbClr val="000000"/>
            </a:solidFill>
            <a:miter lim="800000"/>
            <a:headEnd/>
            <a:tailEnd/>
          </a:ln>
        </p:spPr>
      </p:sp>
      <p:sp>
        <p:nvSpPr>
          <p:cNvPr id="845826" name="Notes Placeholder 2"/>
          <p:cNvSpPr>
            <a:spLocks noGrp="1"/>
          </p:cNvSpPr>
          <p:nvPr>
            <p:ph type="body" idx="1"/>
          </p:nvPr>
        </p:nvSpPr>
        <p:spPr>
          <a:noFill/>
          <a:ln/>
        </p:spPr>
        <p:txBody>
          <a:bodyPr/>
          <a:lstStyle/>
          <a:p>
            <a:endParaRPr lang="en-US" smtClean="0"/>
          </a:p>
        </p:txBody>
      </p:sp>
      <p:sp>
        <p:nvSpPr>
          <p:cNvPr id="845827" name="Slide Number Placeholder 3"/>
          <p:cNvSpPr>
            <a:spLocks noGrp="1"/>
          </p:cNvSpPr>
          <p:nvPr>
            <p:ph type="sldNum" sz="quarter" idx="5"/>
          </p:nvPr>
        </p:nvSpPr>
        <p:spPr>
          <a:noFill/>
        </p:spPr>
        <p:txBody>
          <a:bodyPr/>
          <a:lstStyle/>
          <a:p>
            <a:fld id="{A559B68C-5915-4D23-A2C6-5B96549FD7A0}" type="slidenum">
              <a:rPr lang="en-US" smtClean="0"/>
              <a:pPr/>
              <a:t>14</a:t>
            </a:fld>
            <a:endParaRPr lang="en-US" smtClean="0"/>
          </a:p>
        </p:txBody>
      </p:sp>
    </p:spTree>
    <p:extLst>
      <p:ext uri="{BB962C8B-B14F-4D97-AF65-F5344CB8AC3E}">
        <p14:creationId xmlns:p14="http://schemas.microsoft.com/office/powerpoint/2010/main" val="33809291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371672" y="1640792"/>
            <a:ext cx="5343336" cy="2502587"/>
          </a:xfrm>
        </p:spPr>
        <p:txBody>
          <a:bodyPr>
            <a:noAutofit/>
          </a:bodyPr>
          <a:lstStyle>
            <a:lvl1pPr>
              <a:defRPr sz="3800">
                <a:solidFill>
                  <a:schemeClr val="accent1"/>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371672" y="4433454"/>
            <a:ext cx="5342880" cy="1067248"/>
          </a:xfrm>
        </p:spPr>
        <p:txBody>
          <a:bodyPr>
            <a:normAutofit/>
          </a:bodyPr>
          <a:lstStyle>
            <a:lvl1pPr marL="0" indent="0" algn="l">
              <a:lnSpc>
                <a:spcPct val="120000"/>
              </a:lnSpc>
              <a:spcBef>
                <a:spcPts val="0"/>
              </a:spcBef>
              <a:spcAft>
                <a:spcPts val="0"/>
              </a:spcAft>
              <a:buNone/>
              <a:defRPr sz="1400" b="0">
                <a:solidFill>
                  <a:srgbClr val="57575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pic>
        <p:nvPicPr>
          <p:cNvPr id="9" name="Picture 8" descr="DEL_PRI_RGB.gif"/>
          <p:cNvPicPr>
            <a:picLocks noChangeAspect="1"/>
          </p:cNvPicPr>
          <p:nvPr userDrawn="1"/>
        </p:nvPicPr>
        <p:blipFill>
          <a:blip r:embed="rId2" cstate="print"/>
          <a:stretch>
            <a:fillRect/>
          </a:stretch>
        </p:blipFill>
        <p:spPr>
          <a:xfrm>
            <a:off x="352879" y="399576"/>
            <a:ext cx="1720800" cy="322531"/>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10" name="Rectangle 9"/>
          <p:cNvSpPr/>
          <p:nvPr userDrawn="1"/>
        </p:nvSpPr>
        <p:spPr>
          <a:xfrm>
            <a:off x="0" y="0"/>
            <a:ext cx="3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375615" y="1685568"/>
            <a:ext cx="2772000" cy="2672126"/>
          </a:xfrm>
        </p:spPr>
        <p:txBody>
          <a:bodyPr/>
          <a:lstStyle>
            <a:lvl1pPr>
              <a:defRPr>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75615" y="4357694"/>
            <a:ext cx="2772000" cy="1048554"/>
          </a:xfrm>
        </p:spPr>
        <p:txBody>
          <a:bodyPr>
            <a:normAutofit/>
          </a:bodyPr>
          <a:lstStyle>
            <a:lvl1pPr marL="0" indent="0" algn="l">
              <a:lnSpc>
                <a:spcPct val="120000"/>
              </a:lnSpc>
              <a:spcBef>
                <a:spcPts val="0"/>
              </a:spcBef>
              <a:buNone/>
              <a:defRPr sz="1400" b="0">
                <a:solidFill>
                  <a:srgbClr val="57575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pic>
        <p:nvPicPr>
          <p:cNvPr id="8" name="Picture 7" descr="DEL_PRI_RGB.gif"/>
          <p:cNvPicPr>
            <a:picLocks noChangeAspect="1"/>
          </p:cNvPicPr>
          <p:nvPr userDrawn="1"/>
        </p:nvPicPr>
        <p:blipFill>
          <a:blip r:embed="rId2" cstate="print"/>
          <a:stretch>
            <a:fillRect/>
          </a:stretch>
        </p:blipFill>
        <p:spPr>
          <a:xfrm>
            <a:off x="352879" y="399576"/>
            <a:ext cx="1720800" cy="322531"/>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3">
    <p:spTree>
      <p:nvGrpSpPr>
        <p:cNvPr id="1" name=""/>
        <p:cNvGrpSpPr/>
        <p:nvPr/>
      </p:nvGrpSpPr>
      <p:grpSpPr>
        <a:xfrm>
          <a:off x="0" y="0"/>
          <a:ext cx="0" cy="0"/>
          <a:chOff x="0" y="0"/>
          <a:chExt cx="0" cy="0"/>
        </a:xfrm>
      </p:grpSpPr>
      <p:sp>
        <p:nvSpPr>
          <p:cNvPr id="10" name="Rectangle 9"/>
          <p:cNvSpPr/>
          <p:nvPr userDrawn="1"/>
        </p:nvSpPr>
        <p:spPr>
          <a:xfrm>
            <a:off x="345621" y="0"/>
            <a:ext cx="5440825" cy="3143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21838" y="1093317"/>
            <a:ext cx="4878856" cy="1549865"/>
          </a:xfrm>
        </p:spPr>
        <p:txBody>
          <a:bodyPr/>
          <a:lstStyle>
            <a:lvl1pPr>
              <a:defRPr>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621838" y="2668126"/>
            <a:ext cx="4878856" cy="388186"/>
          </a:xfrm>
        </p:spPr>
        <p:txBody>
          <a:bodyPr>
            <a:normAutofit/>
          </a:bodyPr>
          <a:lstStyle>
            <a:lvl1pPr marL="0" indent="0" algn="l">
              <a:spcBef>
                <a:spcPts val="0"/>
              </a:spcBef>
              <a:buNone/>
              <a:defRPr sz="1600" b="0">
                <a:solidFill>
                  <a:srgbClr val="57575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8" name="Picture 7" descr="DEL_PRI_RGB.gif"/>
          <p:cNvPicPr>
            <a:picLocks noChangeAspect="1"/>
          </p:cNvPicPr>
          <p:nvPr userDrawn="1"/>
        </p:nvPicPr>
        <p:blipFill>
          <a:blip r:embed="rId2" cstate="print"/>
          <a:stretch>
            <a:fillRect/>
          </a:stretch>
        </p:blipFill>
        <p:spPr>
          <a:xfrm>
            <a:off x="579698" y="284522"/>
            <a:ext cx="1720800" cy="322531"/>
          </a:xfrm>
          <a:prstGeom prst="rect">
            <a:avLst/>
          </a:prstGeom>
        </p:spPr>
      </p:pic>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rgbClr val="575757"/>
                </a:solidFill>
              </a:defRPr>
            </a:lvl1pPr>
          </a:lstStyle>
          <a:p>
            <a:pPr lvl="0"/>
            <a:r>
              <a:rPr lang="en-US" smtClean="0"/>
              <a:t>Click to edit Master text styles</a:t>
            </a:r>
          </a:p>
        </p:txBody>
      </p:sp>
      <p:sp>
        <p:nvSpPr>
          <p:cNvPr id="14"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dirty="0" smtClean="0"/>
              <a:t>Click to edit Master title style</a:t>
            </a:r>
            <a:endParaRPr lang="en-GB" dirty="0"/>
          </a:p>
        </p:txBody>
      </p:sp>
      <p:sp>
        <p:nvSpPr>
          <p:cNvPr id="20" name="Text Placeholder 19"/>
          <p:cNvSpPr>
            <a:spLocks noGrp="1"/>
          </p:cNvSpPr>
          <p:nvPr>
            <p:ph type="body" sz="quarter" idx="14"/>
          </p:nvPr>
        </p:nvSpPr>
        <p:spPr>
          <a:xfrm>
            <a:off x="370800" y="1810800"/>
            <a:ext cx="8388000" cy="453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face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2"/>
            <a:ext cx="8388000" cy="990177"/>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370800" y="1357200"/>
            <a:ext cx="8388000" cy="5000758"/>
          </a:xfrm>
        </p:spPr>
        <p:txBody>
          <a:bodyPr/>
          <a:lstStyle>
            <a:lvl1pPr marL="0" indent="0" algn="l">
              <a:buNone/>
              <a:defRPr/>
            </a:lvl1pPr>
            <a:lvl2pPr marL="271463" indent="-271463">
              <a:buFont typeface="Arial" pitchFamily="34" charset="0"/>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mp; Conten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rgbClr val="575757"/>
                </a:solidFill>
              </a:defRPr>
            </a:lvl1pPr>
          </a:lstStyle>
          <a:p>
            <a:pPr lvl="0"/>
            <a:r>
              <a:rPr lang="en-US" smtClean="0"/>
              <a:t>Click to edit Master text styles</a:t>
            </a:r>
          </a:p>
        </p:txBody>
      </p:sp>
      <p:sp>
        <p:nvSpPr>
          <p:cNvPr id="20" name="Text Placeholder 19"/>
          <p:cNvSpPr>
            <a:spLocks noGrp="1"/>
          </p:cNvSpPr>
          <p:nvPr>
            <p:ph type="body" sz="quarter" idx="14"/>
          </p:nvPr>
        </p:nvSpPr>
        <p:spPr>
          <a:xfrm>
            <a:off x="370800" y="1810800"/>
            <a:ext cx="4140000" cy="453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8" name="Chart Placeholder 7"/>
          <p:cNvSpPr>
            <a:spLocks noGrp="1"/>
          </p:cNvSpPr>
          <p:nvPr>
            <p:ph type="chart" sz="quarter" idx="15"/>
          </p:nvPr>
        </p:nvSpPr>
        <p:spPr>
          <a:xfrm>
            <a:off x="4643437" y="1810800"/>
            <a:ext cx="4140000" cy="4536000"/>
          </a:xfrm>
        </p:spPr>
        <p:txBody>
          <a:bodyPr/>
          <a:lstStyle/>
          <a:p>
            <a:r>
              <a:rPr lang="en-US" smtClean="0"/>
              <a:t>Click icon to add chart</a:t>
            </a:r>
            <a:endParaRPr lang="en-GB" dirty="0"/>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None/>
              <a:defRPr b="1"/>
            </a:lvl1pPr>
            <a:lvl2pPr marL="271463" indent="-271463">
              <a:buFont typeface="Arial" pitchFamily="34" charset="0"/>
              <a:buChar char="•"/>
              <a:tabLst/>
              <a:defRPr/>
            </a:lvl2pPr>
            <a:lvl3pPr marL="274638" indent="-274638">
              <a:buFont typeface="Arial" pitchFamily="34" charset="0"/>
              <a:buChar char="•"/>
              <a:defRPr i="1"/>
            </a:lvl3pPr>
            <a:lvl4pPr marL="534988" indent="-263525">
              <a:buFont typeface="Arial" pitchFamily="34" charset="0"/>
              <a:buChar char="−"/>
              <a:defRPr i="0"/>
            </a:lvl4pPr>
            <a:lvl5pPr marL="806450" indent="-271463">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rgbClr val="575757"/>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for Background Image">
    <p:spTree>
      <p:nvGrpSpPr>
        <p:cNvPr id="1" name=""/>
        <p:cNvGrpSpPr/>
        <p:nvPr/>
      </p:nvGrpSpPr>
      <p:grpSpPr>
        <a:xfrm>
          <a:off x="0" y="0"/>
          <a:ext cx="0" cy="0"/>
          <a:chOff x="0" y="0"/>
          <a:chExt cx="0" cy="0"/>
        </a:xfrm>
      </p:grpSpPr>
      <p:sp>
        <p:nvSpPr>
          <p:cNvPr id="8" name="Rectangle 7"/>
          <p:cNvSpPr/>
          <p:nvPr userDrawn="1"/>
        </p:nvSpPr>
        <p:spPr>
          <a:xfrm>
            <a:off x="0" y="0"/>
            <a:ext cx="457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70113" y="1809101"/>
            <a:ext cx="4059011" cy="4536504"/>
          </a:xfrm>
        </p:spPr>
        <p:txBody>
          <a:bodyPr/>
          <a:lstStyle>
            <a:lvl1pPr marL="0" indent="0">
              <a:buNone/>
              <a:defRPr b="0"/>
            </a:lvl1pPr>
            <a:lvl2pPr marL="266700" indent="-266700">
              <a:buFont typeface="Arial" pitchFamily="34" charset="0"/>
              <a:buChar char="•"/>
              <a:tabLst/>
              <a:defRPr/>
            </a:lvl2pPr>
            <a:lvl3pPr marL="447675" indent="-180975">
              <a:buFont typeface="Calibri" pitchFamily="34" charset="0"/>
              <a:buChar cha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683"/>
            <a:ext cx="4059011"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3" y="765175"/>
            <a:ext cx="4059011" cy="969282"/>
          </a:xfrm>
        </p:spPr>
        <p:txBody>
          <a:bodyPr>
            <a:normAutofit/>
          </a:bodyPr>
          <a:lstStyle>
            <a:lvl1pPr marL="0" indent="0">
              <a:buNone/>
              <a:defRPr sz="3000" b="0">
                <a:solidFill>
                  <a:srgbClr val="575757"/>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x and Background Image">
    <p:spTree>
      <p:nvGrpSpPr>
        <p:cNvPr id="1" name=""/>
        <p:cNvGrpSpPr/>
        <p:nvPr/>
      </p:nvGrpSpPr>
      <p:grpSpPr>
        <a:xfrm>
          <a:off x="0" y="0"/>
          <a:ext cx="0" cy="0"/>
          <a:chOff x="0" y="0"/>
          <a:chExt cx="0" cy="0"/>
        </a:xfrm>
      </p:grpSpPr>
      <p:sp>
        <p:nvSpPr>
          <p:cNvPr id="8" name="Rectangle 7"/>
          <p:cNvSpPr/>
          <p:nvPr userDrawn="1"/>
        </p:nvSpPr>
        <p:spPr>
          <a:xfrm>
            <a:off x="390495" y="642918"/>
            <a:ext cx="4939200" cy="5286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566710" y="1724013"/>
            <a:ext cx="4619657" cy="4276755"/>
          </a:xfrm>
        </p:spPr>
        <p:txBody>
          <a:bodyPr/>
          <a:lstStyle>
            <a:lvl1pPr marL="0" indent="0">
              <a:buNone/>
              <a:defRPr b="0"/>
            </a:lvl1pPr>
            <a:lvl2pPr marL="266700" indent="-266700">
              <a:buFont typeface="Arial" pitchFamily="34" charset="0"/>
              <a:buChar char="•"/>
              <a:tabLst/>
              <a:defRPr/>
            </a:lvl2pPr>
            <a:lvl3pPr marL="447675" indent="-180975">
              <a:buFont typeface="Calibri" pitchFamily="34" charset="0"/>
              <a:buChar char="–"/>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Title Placeholder 1"/>
          <p:cNvSpPr>
            <a:spLocks noGrp="1"/>
          </p:cNvSpPr>
          <p:nvPr>
            <p:ph type="title"/>
          </p:nvPr>
        </p:nvSpPr>
        <p:spPr>
          <a:xfrm>
            <a:off x="480985" y="305208"/>
            <a:ext cx="4848258" cy="347235"/>
          </a:xfrm>
          <a:prstGeom prst="rect">
            <a:avLst/>
          </a:prstGeom>
        </p:spPr>
        <p:txBody>
          <a:bodyPr vert="horz" lIns="0" tIns="0" rIns="0" bIns="0" rtlCol="0" anchor="ctr" anchorCtr="0">
            <a:normAutofit/>
          </a:bodyPr>
          <a:lstStyle>
            <a:lvl1pPr>
              <a:defRPr sz="1400" b="0">
                <a:solidFill>
                  <a:schemeClr val="tx1"/>
                </a:solidFill>
              </a:defRPr>
            </a:lvl1pPr>
          </a:lstStyle>
          <a:p>
            <a:r>
              <a:rPr lang="en-US" smtClean="0"/>
              <a:t>Click to edit Master title style</a:t>
            </a:r>
            <a:endParaRPr lang="en-GB" dirty="0"/>
          </a:p>
        </p:txBody>
      </p:sp>
      <p:sp>
        <p:nvSpPr>
          <p:cNvPr id="17" name="Text Placeholder 8"/>
          <p:cNvSpPr>
            <a:spLocks noGrp="1"/>
          </p:cNvSpPr>
          <p:nvPr>
            <p:ph type="body" sz="quarter" idx="13"/>
          </p:nvPr>
        </p:nvSpPr>
        <p:spPr>
          <a:xfrm>
            <a:off x="566710" y="722451"/>
            <a:ext cx="4619916" cy="1012006"/>
          </a:xfrm>
        </p:spPr>
        <p:txBody>
          <a:bodyPr anchor="ctr" anchorCtr="0">
            <a:normAutofit/>
          </a:bodyPr>
          <a:lstStyle>
            <a:lvl1pPr marL="0" indent="0">
              <a:buNone/>
              <a:defRPr sz="3000" b="0">
                <a:solidFill>
                  <a:schemeClr val="accent3"/>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
        <p:nvSpPr>
          <p:cNvPr id="10" name="Rectangle 9"/>
          <p:cNvSpPr/>
          <p:nvPr userDrawn="1"/>
        </p:nvSpPr>
        <p:spPr>
          <a:xfrm>
            <a:off x="390495" y="304778"/>
            <a:ext cx="4938747" cy="34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 Statement Slide 1">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319066"/>
            <a:ext cx="6845093" cy="5988439"/>
          </a:xfrm>
        </p:spPr>
        <p:txBody>
          <a:bodyPr>
            <a:norm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ey Statement Slide 2">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319066"/>
            <a:ext cx="6845093" cy="5988439"/>
          </a:xfrm>
        </p:spPr>
        <p:txBody>
          <a:bodyPr>
            <a:norm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ey Statement Slide 3">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319066"/>
            <a:ext cx="6845093" cy="5988439"/>
          </a:xfrm>
        </p:spPr>
        <p:txBody>
          <a:bodyPr>
            <a:norm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ents 1">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1622411"/>
            <a:ext cx="8388000" cy="4536504"/>
          </a:xfrm>
        </p:spPr>
        <p:txBody>
          <a:bodyPr>
            <a:normAutofit/>
          </a:bodyPr>
          <a:lstStyle>
            <a:lvl1pPr marL="0" indent="0">
              <a:spcBef>
                <a:spcPts val="1800"/>
              </a:spcBef>
              <a:spcAft>
                <a:spcPts val="0"/>
              </a:spcAft>
              <a:buNone/>
              <a:defRPr sz="2000" b="0">
                <a:solidFill>
                  <a:schemeClr val="bg1"/>
                </a:solidFill>
              </a:defRPr>
            </a:lvl1pPr>
            <a:lvl2pPr marL="268288" indent="-268288">
              <a:spcBef>
                <a:spcPts val="600"/>
              </a:spcBef>
              <a:spcAft>
                <a:spcPts val="0"/>
              </a:spcAft>
              <a:buFont typeface="Arial" pitchFamily="34" charset="0"/>
              <a:buChar char="•"/>
              <a:tabLst/>
              <a:defRPr sz="2000" b="0">
                <a:solidFill>
                  <a:schemeClr val="bg1"/>
                </a:solidFill>
              </a:defRPr>
            </a:lvl2pPr>
            <a:lvl3pPr marL="274638" indent="-274638">
              <a:spcBef>
                <a:spcPts val="600"/>
              </a:spcBef>
              <a:spcAft>
                <a:spcPts val="0"/>
              </a:spcAft>
              <a:buFont typeface="Arial" pitchFamily="34" charset="0"/>
              <a:buChar char="•"/>
              <a:defRPr sz="2000" b="0">
                <a:solidFill>
                  <a:schemeClr val="bg1"/>
                </a:solidFill>
              </a:defRPr>
            </a:lvl3pPr>
            <a:lvl4pPr>
              <a:spcBef>
                <a:spcPts val="600"/>
              </a:spcBef>
              <a:spcAft>
                <a:spcPts val="0"/>
              </a:spcAft>
              <a:buFont typeface="Arial" pitchFamily="34" charset="0"/>
              <a:buChar char="•"/>
              <a:defRPr sz="2000" b="0">
                <a:solidFill>
                  <a:schemeClr val="bg1"/>
                </a:solidFill>
              </a:defRPr>
            </a:lvl4pPr>
            <a:lvl5pPr marL="441325" indent="-176213">
              <a:spcBef>
                <a:spcPts val="600"/>
              </a:spcBef>
              <a:spcAft>
                <a:spcPts val="0"/>
              </a:spcAft>
              <a:buFont typeface="Arial" pitchFamily="34" charset="0"/>
              <a:buChar char="•"/>
              <a:defRPr sz="2000" b="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179571"/>
            <a:ext cx="8388000" cy="1441410"/>
          </a:xfrm>
          <a:prstGeom prst="rect">
            <a:avLst/>
          </a:prstGeom>
        </p:spPr>
        <p:txBody>
          <a:bodyPr vert="horz" lIns="0" tIns="0" rIns="0" bIns="0" rtlCol="0" anchor="t" anchorCtr="0">
            <a:normAutofit/>
          </a:bodyPr>
          <a:lstStyle>
            <a:lvl1pPr>
              <a:defRPr sz="4500">
                <a:solidFill>
                  <a:schemeClr val="accent3"/>
                </a:solidFill>
              </a:defRPr>
            </a:lvl1p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nts 2">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73580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70113" y="1622411"/>
            <a:ext cx="8388000" cy="4536504"/>
          </a:xfrm>
        </p:spPr>
        <p:txBody>
          <a:bodyPr>
            <a:normAutofit/>
          </a:bodyPr>
          <a:lstStyle>
            <a:lvl1pPr marL="0" indent="0">
              <a:spcBef>
                <a:spcPts val="1800"/>
              </a:spcBef>
              <a:spcAft>
                <a:spcPts val="0"/>
              </a:spcAft>
              <a:buNone/>
              <a:defRPr sz="2000" b="0">
                <a:solidFill>
                  <a:schemeClr val="tx2"/>
                </a:solidFill>
              </a:defRPr>
            </a:lvl1pPr>
            <a:lvl2pPr marL="268288" indent="-268288">
              <a:spcBef>
                <a:spcPts val="600"/>
              </a:spcBef>
              <a:spcAft>
                <a:spcPts val="0"/>
              </a:spcAft>
              <a:buFont typeface="Arial" pitchFamily="34" charset="0"/>
              <a:buChar char="•"/>
              <a:tabLst/>
              <a:defRPr sz="2000" b="0">
                <a:solidFill>
                  <a:schemeClr val="tx2"/>
                </a:solidFill>
              </a:defRPr>
            </a:lvl2pPr>
            <a:lvl3pPr marL="274638" indent="-274638">
              <a:spcBef>
                <a:spcPts val="600"/>
              </a:spcBef>
              <a:spcAft>
                <a:spcPts val="0"/>
              </a:spcAft>
              <a:buFont typeface="Arial" pitchFamily="34" charset="0"/>
              <a:buChar char="•"/>
              <a:defRPr sz="2000" b="0">
                <a:solidFill>
                  <a:schemeClr val="tx2"/>
                </a:solidFill>
              </a:defRPr>
            </a:lvl3pPr>
            <a:lvl4pPr>
              <a:spcBef>
                <a:spcPts val="600"/>
              </a:spcBef>
              <a:spcAft>
                <a:spcPts val="0"/>
              </a:spcAft>
              <a:buFont typeface="Arial" pitchFamily="34" charset="0"/>
              <a:buChar char="•"/>
              <a:defRPr sz="2000" b="0">
                <a:solidFill>
                  <a:schemeClr val="tx2"/>
                </a:solidFill>
              </a:defRPr>
            </a:lvl4pPr>
            <a:lvl5pPr marL="441325" indent="-176213">
              <a:spcBef>
                <a:spcPts val="600"/>
              </a:spcBef>
              <a:spcAft>
                <a:spcPts val="0"/>
              </a:spcAft>
              <a:buFont typeface="Arial" pitchFamily="34" charset="0"/>
              <a:buChar char="•"/>
              <a:defRPr sz="2000" b="0">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Title Placeholder 1"/>
          <p:cNvSpPr>
            <a:spLocks noGrp="1"/>
          </p:cNvSpPr>
          <p:nvPr>
            <p:ph type="title"/>
          </p:nvPr>
        </p:nvSpPr>
        <p:spPr>
          <a:xfrm>
            <a:off x="370113" y="179571"/>
            <a:ext cx="8388000" cy="1441410"/>
          </a:xfrm>
          <a:prstGeom prst="rect">
            <a:avLst/>
          </a:prstGeom>
        </p:spPr>
        <p:txBody>
          <a:bodyPr vert="horz" lIns="0" tIns="0" rIns="0" bIns="0" rtlCol="0" anchor="t" anchorCtr="0">
            <a:normAutofit/>
          </a:bodyPr>
          <a:lstStyle>
            <a:lvl1pPr>
              <a:defRPr sz="4500">
                <a:solidFill>
                  <a:schemeClr val="accent2"/>
                </a:solidFill>
              </a:defRPr>
            </a:lvl1p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466846"/>
            <a:ext cx="8415313" cy="4248169"/>
          </a:xfrm>
        </p:spPr>
        <p:txBody>
          <a:bodyPr anchor="t">
            <a:noAutofit/>
          </a:bodyPr>
          <a:lstStyle>
            <a:lvl1pPr algn="l">
              <a:defRPr sz="6000" b="0" cap="none" baseline="0">
                <a:solidFill>
                  <a:schemeClr val="accent1"/>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466846"/>
            <a:ext cx="8415313" cy="4248169"/>
          </a:xfrm>
        </p:spPr>
        <p:txBody>
          <a:bodyPr anchor="t">
            <a:noAutofit/>
          </a:bodyPr>
          <a:lstStyle>
            <a:lvl1pPr algn="l">
              <a:defRPr sz="6000" b="0" cap="none" baseline="0">
                <a:solidFill>
                  <a:schemeClr val="accent3"/>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466846"/>
            <a:ext cx="8415313" cy="4248169"/>
          </a:xfrm>
        </p:spPr>
        <p:txBody>
          <a:bodyPr anchor="t">
            <a:noAutofit/>
          </a:bodyPr>
          <a:lstStyle>
            <a:lvl1pPr algn="l">
              <a:defRPr sz="6000" b="0" cap="none" baseline="0">
                <a:solidFill>
                  <a:schemeClr val="accent1"/>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4">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466846"/>
            <a:ext cx="8415313" cy="4248169"/>
          </a:xfrm>
        </p:spPr>
        <p:txBody>
          <a:bodyPr anchor="t">
            <a:noAutofit/>
          </a:bodyPr>
          <a:lstStyle>
            <a:lvl1pPr algn="l">
              <a:defRPr sz="6000" b="0" cap="none" baseline="0">
                <a:solidFill>
                  <a:schemeClr val="accent1"/>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 with Image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736" y="1538285"/>
            <a:ext cx="8415313" cy="4248169"/>
          </a:xfrm>
        </p:spPr>
        <p:txBody>
          <a:bodyPr anchor="t">
            <a:noAutofit/>
          </a:bodyPr>
          <a:lstStyle>
            <a:lvl1pPr algn="l">
              <a:defRPr sz="4800" b="0" cap="none" baseline="0">
                <a:solidFill>
                  <a:schemeClr val="accent2"/>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Slide with Image 2">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3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66737" y="1671636"/>
            <a:ext cx="2776504" cy="4248169"/>
          </a:xfrm>
        </p:spPr>
        <p:txBody>
          <a:bodyPr anchor="t">
            <a:noAutofit/>
          </a:bodyPr>
          <a:lstStyle>
            <a:lvl1pPr algn="l">
              <a:defRPr sz="3600" b="0" cap="none" baseline="0">
                <a:solidFill>
                  <a:schemeClr val="accent2"/>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Tree>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2"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pic>
        <p:nvPicPr>
          <p:cNvPr id="4" name="Picture 3" descr="DEL_PRI_RGB.gif"/>
          <p:cNvPicPr>
            <a:picLocks noChangeAspect="1"/>
          </p:cNvPicPr>
          <p:nvPr userDrawn="1"/>
        </p:nvPicPr>
        <p:blipFill>
          <a:blip r:embed="rId2" cstate="print"/>
          <a:stretch>
            <a:fillRect/>
          </a:stretch>
        </p:blipFill>
        <p:spPr>
          <a:xfrm>
            <a:off x="329632" y="3844096"/>
            <a:ext cx="1720800" cy="322531"/>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fr-FR" smtClean="0"/>
              <a:t>© 2014. For information, contact Deloitte ACS</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smtClean="0"/>
              <a:t>Click to edit Master text styles</a:t>
            </a:r>
          </a:p>
        </p:txBody>
      </p:sp>
      <p:sp>
        <p:nvSpPr>
          <p:cNvPr id="8"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Tree>
    <p:extLst>
      <p:ext uri="{BB962C8B-B14F-4D97-AF65-F5344CB8AC3E}">
        <p14:creationId xmlns:p14="http://schemas.microsoft.com/office/powerpoint/2010/main" val="2081699663"/>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Agenda/content">
    <p:spTree>
      <p:nvGrpSpPr>
        <p:cNvPr id="1" name=""/>
        <p:cNvGrpSpPr/>
        <p:nvPr/>
      </p:nvGrpSpPr>
      <p:grpSpPr>
        <a:xfrm>
          <a:off x="0" y="0"/>
          <a:ext cx="0" cy="0"/>
          <a:chOff x="0" y="0"/>
          <a:chExt cx="0" cy="0"/>
        </a:xfrm>
      </p:grpSpPr>
      <p:sp>
        <p:nvSpPr>
          <p:cNvPr id="4" name="Line 47"/>
          <p:cNvSpPr>
            <a:spLocks noChangeShapeType="1"/>
          </p:cNvSpPr>
          <p:nvPr userDrawn="1"/>
        </p:nvSpPr>
        <p:spPr bwMode="invGray">
          <a:xfrm>
            <a:off x="401638" y="803275"/>
            <a:ext cx="8335962" cy="0"/>
          </a:xfrm>
          <a:prstGeom prst="line">
            <a:avLst/>
          </a:prstGeom>
          <a:noFill/>
          <a:ln w="28575">
            <a:solidFill>
              <a:schemeClr val="accent1"/>
            </a:solidFill>
            <a:round/>
            <a:headEnd/>
            <a:tailEnd/>
          </a:ln>
          <a:effectLst/>
        </p:spPr>
        <p:txBody>
          <a:bodyPr wrap="none" anchor="ctr"/>
          <a:lstStyle/>
          <a:p>
            <a:pPr eaLnBrk="1" hangingPunct="1">
              <a:spcBef>
                <a:spcPct val="0"/>
              </a:spcBef>
              <a:buSzTx/>
              <a:defRPr/>
            </a:pPr>
            <a:endParaRPr lang="en-US" sz="2400">
              <a:solidFill>
                <a:srgbClr val="000000"/>
              </a:solidFill>
              <a:cs typeface="Arial" charset="0"/>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400050" y="1155700"/>
            <a:ext cx="8337550" cy="5137150"/>
          </a:xfrm>
        </p:spPr>
        <p:txBody>
          <a:bodyPr/>
          <a:lstStyle>
            <a:lvl1pPr>
              <a:defRPr sz="1800"/>
            </a:lvl1pPr>
          </a:lstStyle>
          <a:p>
            <a:pPr lvl="0"/>
            <a:r>
              <a:rPr lang="en-US" dirty="0" smtClean="0"/>
              <a:t>Click to edit Master text styles</a:t>
            </a:r>
          </a:p>
        </p:txBody>
      </p:sp>
    </p:spTree>
    <p:extLst>
      <p:ext uri="{BB962C8B-B14F-4D97-AF65-F5344CB8AC3E}">
        <p14:creationId xmlns:p14="http://schemas.microsoft.com/office/powerpoint/2010/main" val="604164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374400" y="1812925"/>
            <a:ext cx="4628956" cy="842400"/>
          </a:xfrm>
        </p:spPr>
        <p:txBody>
          <a:bodyPr>
            <a:noAutofit/>
          </a:bodyPr>
          <a:lstStyle>
            <a:lvl1pPr>
              <a:defRPr sz="2105">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74400" y="4357694"/>
            <a:ext cx="4628561" cy="1143008"/>
          </a:xfrm>
        </p:spPr>
        <p:txBody>
          <a:bodyPr>
            <a:normAutofit/>
          </a:bodyPr>
          <a:lstStyle>
            <a:lvl1pPr marL="0" indent="0" algn="l">
              <a:lnSpc>
                <a:spcPct val="120000"/>
              </a:lnSpc>
              <a:spcBef>
                <a:spcPts val="0"/>
              </a:spcBef>
              <a:spcAft>
                <a:spcPts val="0"/>
              </a:spcAft>
              <a:buNone/>
              <a:defRPr sz="1053" b="0">
                <a:solidFill>
                  <a:schemeClr val="accent5"/>
                </a:solidFill>
              </a:defRPr>
            </a:lvl1pPr>
            <a:lvl2pPr marL="343769" indent="0" algn="ctr">
              <a:buNone/>
              <a:defRPr>
                <a:solidFill>
                  <a:schemeClr val="tx1">
                    <a:tint val="75000"/>
                  </a:schemeClr>
                </a:solidFill>
              </a:defRPr>
            </a:lvl2pPr>
            <a:lvl3pPr marL="687537" indent="0" algn="ctr">
              <a:buNone/>
              <a:defRPr>
                <a:solidFill>
                  <a:schemeClr val="tx1">
                    <a:tint val="75000"/>
                  </a:schemeClr>
                </a:solidFill>
              </a:defRPr>
            </a:lvl3pPr>
            <a:lvl4pPr marL="1031306" indent="0" algn="ctr">
              <a:buNone/>
              <a:defRPr>
                <a:solidFill>
                  <a:schemeClr val="tx1">
                    <a:tint val="75000"/>
                  </a:schemeClr>
                </a:solidFill>
              </a:defRPr>
            </a:lvl4pPr>
            <a:lvl5pPr marL="1375075" indent="0" algn="ctr">
              <a:buNone/>
              <a:defRPr>
                <a:solidFill>
                  <a:schemeClr val="tx1">
                    <a:tint val="75000"/>
                  </a:schemeClr>
                </a:solidFill>
              </a:defRPr>
            </a:lvl5pPr>
            <a:lvl6pPr marL="1718843" indent="0" algn="ctr">
              <a:buNone/>
              <a:defRPr>
                <a:solidFill>
                  <a:schemeClr val="tx1">
                    <a:tint val="75000"/>
                  </a:schemeClr>
                </a:solidFill>
              </a:defRPr>
            </a:lvl6pPr>
            <a:lvl7pPr marL="2062612" indent="0" algn="ctr">
              <a:buNone/>
              <a:defRPr>
                <a:solidFill>
                  <a:schemeClr val="tx1">
                    <a:tint val="75000"/>
                  </a:schemeClr>
                </a:solidFill>
              </a:defRPr>
            </a:lvl7pPr>
            <a:lvl8pPr marL="2406381" indent="0" algn="ctr">
              <a:buNone/>
              <a:defRPr>
                <a:solidFill>
                  <a:schemeClr val="tx1">
                    <a:tint val="75000"/>
                  </a:schemeClr>
                </a:solidFill>
              </a:defRPr>
            </a:lvl8pPr>
            <a:lvl9pPr marL="2750149"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8" name="Text Placeholder 5"/>
          <p:cNvSpPr>
            <a:spLocks noGrp="1"/>
          </p:cNvSpPr>
          <p:nvPr>
            <p:ph type="body" sz="quarter" idx="10"/>
          </p:nvPr>
        </p:nvSpPr>
        <p:spPr>
          <a:xfrm>
            <a:off x="374400" y="2663187"/>
            <a:ext cx="4629600" cy="1699200"/>
          </a:xfrm>
        </p:spPr>
        <p:txBody>
          <a:bodyPr>
            <a:noAutofit/>
          </a:bodyPr>
          <a:lstStyle>
            <a:lvl1pPr marL="0" indent="0">
              <a:buNone/>
              <a:defRPr sz="2105">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1928808937"/>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ctrTitle"/>
          </p:nvPr>
        </p:nvSpPr>
        <p:spPr>
          <a:xfrm>
            <a:off x="375615" y="1812925"/>
            <a:ext cx="2772000" cy="842400"/>
          </a:xfrm>
        </p:spPr>
        <p:txBody>
          <a:bodyPr/>
          <a:lstStyle>
            <a:lvl1pPr>
              <a:defRPr sz="2105">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75615" y="4357694"/>
            <a:ext cx="2772000" cy="1048554"/>
          </a:xfrm>
        </p:spPr>
        <p:txBody>
          <a:bodyPr>
            <a:normAutofit/>
          </a:bodyPr>
          <a:lstStyle>
            <a:lvl1pPr marL="0" indent="0" algn="l">
              <a:lnSpc>
                <a:spcPct val="120000"/>
              </a:lnSpc>
              <a:spcBef>
                <a:spcPts val="0"/>
              </a:spcBef>
              <a:buNone/>
              <a:defRPr sz="1053" b="0">
                <a:solidFill>
                  <a:schemeClr val="accent5"/>
                </a:solidFill>
              </a:defRPr>
            </a:lvl1pPr>
            <a:lvl2pPr marL="343769" indent="0" algn="ctr">
              <a:buNone/>
              <a:defRPr>
                <a:solidFill>
                  <a:schemeClr val="tx1">
                    <a:tint val="75000"/>
                  </a:schemeClr>
                </a:solidFill>
              </a:defRPr>
            </a:lvl2pPr>
            <a:lvl3pPr marL="687537" indent="0" algn="ctr">
              <a:buNone/>
              <a:defRPr>
                <a:solidFill>
                  <a:schemeClr val="tx1">
                    <a:tint val="75000"/>
                  </a:schemeClr>
                </a:solidFill>
              </a:defRPr>
            </a:lvl3pPr>
            <a:lvl4pPr marL="1031306" indent="0" algn="ctr">
              <a:buNone/>
              <a:defRPr>
                <a:solidFill>
                  <a:schemeClr val="tx1">
                    <a:tint val="75000"/>
                  </a:schemeClr>
                </a:solidFill>
              </a:defRPr>
            </a:lvl4pPr>
            <a:lvl5pPr marL="1375075" indent="0" algn="ctr">
              <a:buNone/>
              <a:defRPr>
                <a:solidFill>
                  <a:schemeClr val="tx1">
                    <a:tint val="75000"/>
                  </a:schemeClr>
                </a:solidFill>
              </a:defRPr>
            </a:lvl5pPr>
            <a:lvl6pPr marL="1718843" indent="0" algn="ctr">
              <a:buNone/>
              <a:defRPr>
                <a:solidFill>
                  <a:schemeClr val="tx1">
                    <a:tint val="75000"/>
                  </a:schemeClr>
                </a:solidFill>
              </a:defRPr>
            </a:lvl6pPr>
            <a:lvl7pPr marL="2062612" indent="0" algn="ctr">
              <a:buNone/>
              <a:defRPr>
                <a:solidFill>
                  <a:schemeClr val="tx1">
                    <a:tint val="75000"/>
                  </a:schemeClr>
                </a:solidFill>
              </a:defRPr>
            </a:lvl7pPr>
            <a:lvl8pPr marL="2406381" indent="0" algn="ctr">
              <a:buNone/>
              <a:defRPr>
                <a:solidFill>
                  <a:schemeClr val="tx1">
                    <a:tint val="75000"/>
                  </a:schemeClr>
                </a:solidFill>
              </a:defRPr>
            </a:lvl8pPr>
            <a:lvl9pPr marL="2750149"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9"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11" name="Text Placeholder 5"/>
          <p:cNvSpPr>
            <a:spLocks noGrp="1"/>
          </p:cNvSpPr>
          <p:nvPr>
            <p:ph type="body" sz="quarter" idx="10"/>
          </p:nvPr>
        </p:nvSpPr>
        <p:spPr>
          <a:xfrm>
            <a:off x="375050" y="2663187"/>
            <a:ext cx="2772000" cy="1699200"/>
          </a:xfrm>
        </p:spPr>
        <p:txBody>
          <a:bodyPr>
            <a:noAutofit/>
          </a:bodyPr>
          <a:lstStyle>
            <a:lvl1pPr marL="0" indent="0">
              <a:buNone/>
              <a:defRPr sz="2105">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3041999279"/>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2" name="Title 1"/>
          <p:cNvSpPr>
            <a:spLocks noGrp="1"/>
          </p:cNvSpPr>
          <p:nvPr>
            <p:ph type="ctrTitle"/>
          </p:nvPr>
        </p:nvSpPr>
        <p:spPr>
          <a:xfrm>
            <a:off x="621838" y="1093316"/>
            <a:ext cx="4878856" cy="849600"/>
          </a:xfrm>
        </p:spPr>
        <p:txBody>
          <a:bodyPr/>
          <a:lstStyle>
            <a:lvl1pPr>
              <a:defRPr sz="2105">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621838" y="2668126"/>
            <a:ext cx="4878856" cy="388186"/>
          </a:xfrm>
        </p:spPr>
        <p:txBody>
          <a:bodyPr>
            <a:normAutofit/>
          </a:bodyPr>
          <a:lstStyle>
            <a:lvl1pPr marL="0" indent="0" algn="l">
              <a:spcBef>
                <a:spcPts val="0"/>
              </a:spcBef>
              <a:buNone/>
              <a:defRPr sz="1053" b="0">
                <a:solidFill>
                  <a:schemeClr val="accent5"/>
                </a:solidFill>
              </a:defRPr>
            </a:lvl1pPr>
            <a:lvl2pPr marL="343769" indent="0" algn="ctr">
              <a:buNone/>
              <a:defRPr>
                <a:solidFill>
                  <a:schemeClr val="tx1">
                    <a:tint val="75000"/>
                  </a:schemeClr>
                </a:solidFill>
              </a:defRPr>
            </a:lvl2pPr>
            <a:lvl3pPr marL="687537" indent="0" algn="ctr">
              <a:buNone/>
              <a:defRPr>
                <a:solidFill>
                  <a:schemeClr val="tx1">
                    <a:tint val="75000"/>
                  </a:schemeClr>
                </a:solidFill>
              </a:defRPr>
            </a:lvl3pPr>
            <a:lvl4pPr marL="1031306" indent="0" algn="ctr">
              <a:buNone/>
              <a:defRPr>
                <a:solidFill>
                  <a:schemeClr val="tx1">
                    <a:tint val="75000"/>
                  </a:schemeClr>
                </a:solidFill>
              </a:defRPr>
            </a:lvl4pPr>
            <a:lvl5pPr marL="1375075" indent="0" algn="ctr">
              <a:buNone/>
              <a:defRPr>
                <a:solidFill>
                  <a:schemeClr val="tx1">
                    <a:tint val="75000"/>
                  </a:schemeClr>
                </a:solidFill>
              </a:defRPr>
            </a:lvl5pPr>
            <a:lvl6pPr marL="1718843" indent="0" algn="ctr">
              <a:buNone/>
              <a:defRPr>
                <a:solidFill>
                  <a:schemeClr val="tx1">
                    <a:tint val="75000"/>
                  </a:schemeClr>
                </a:solidFill>
              </a:defRPr>
            </a:lvl6pPr>
            <a:lvl7pPr marL="2062612" indent="0" algn="ctr">
              <a:buNone/>
              <a:defRPr>
                <a:solidFill>
                  <a:schemeClr val="tx1">
                    <a:tint val="75000"/>
                  </a:schemeClr>
                </a:solidFill>
              </a:defRPr>
            </a:lvl7pPr>
            <a:lvl8pPr marL="2406381" indent="0" algn="ctr">
              <a:buNone/>
              <a:defRPr>
                <a:solidFill>
                  <a:schemeClr val="tx1">
                    <a:tint val="75000"/>
                  </a:schemeClr>
                </a:solidFill>
              </a:defRPr>
            </a:lvl8pPr>
            <a:lvl9pPr marL="2750149"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9"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11" name="Text Placeholder 5"/>
          <p:cNvSpPr>
            <a:spLocks noGrp="1"/>
          </p:cNvSpPr>
          <p:nvPr>
            <p:ph type="body" sz="quarter" idx="10"/>
          </p:nvPr>
        </p:nvSpPr>
        <p:spPr>
          <a:xfrm>
            <a:off x="621838" y="1953740"/>
            <a:ext cx="4878856" cy="702000"/>
          </a:xfrm>
        </p:spPr>
        <p:txBody>
          <a:bodyPr>
            <a:noAutofit/>
          </a:bodyPr>
          <a:lstStyle>
            <a:lvl1pPr marL="0" indent="0">
              <a:buNone/>
              <a:defRPr sz="2105">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313019663"/>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2256" b="0">
                <a:solidFill>
                  <a:schemeClr val="accent5"/>
                </a:solidFill>
              </a:defRPr>
            </a:lvl1pPr>
          </a:lstStyle>
          <a:p>
            <a:pPr lvl="0"/>
            <a:r>
              <a:rPr lang="en-US" smtClean="0"/>
              <a:t>Click to edit Master text styles</a:t>
            </a:r>
          </a:p>
        </p:txBody>
      </p:sp>
      <p:sp>
        <p:nvSpPr>
          <p:cNvPr id="14" name="Title Placeholder 1"/>
          <p:cNvSpPr>
            <a:spLocks noGrp="1"/>
          </p:cNvSpPr>
          <p:nvPr>
            <p:ph type="title"/>
          </p:nvPr>
        </p:nvSpPr>
        <p:spPr>
          <a:xfrm>
            <a:off x="370113" y="295684"/>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370800" y="1810800"/>
            <a:ext cx="8388000" cy="4536000"/>
          </a:xfrm>
        </p:spPr>
        <p:txBody>
          <a:bodyPr/>
          <a:lstStyle>
            <a:lvl1pPr marL="0" indent="0">
              <a:buNone/>
              <a:defRPr/>
            </a:lvl1pPr>
            <a:lvl2pPr marL="200532" indent="-200532">
              <a:buFont typeface="Arial" pitchFamily="34" charset="0"/>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6"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Tree>
    <p:extLst>
      <p:ext uri="{BB962C8B-B14F-4D97-AF65-F5344CB8AC3E}">
        <p14:creationId xmlns:p14="http://schemas.microsoft.com/office/powerpoint/2010/main" val="3275935399"/>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eface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3"/>
            <a:ext cx="8388000" cy="990177"/>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370800" y="1812925"/>
            <a:ext cx="8388000" cy="4545033"/>
          </a:xfrm>
        </p:spPr>
        <p:txBody>
          <a:bodyPr/>
          <a:lstStyle>
            <a:lvl1pPr marL="0" indent="0" algn="l">
              <a:buNone/>
              <a:defRPr/>
            </a:lvl1pPr>
            <a:lvl2pPr marL="200532" indent="-200532">
              <a:buFont typeface="Arial" pitchFamily="34" charset="0"/>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6"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Tree>
    <p:extLst>
      <p:ext uri="{BB962C8B-B14F-4D97-AF65-F5344CB8AC3E}">
        <p14:creationId xmlns:p14="http://schemas.microsoft.com/office/powerpoint/2010/main" val="3147167215"/>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Text &amp; Conten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4"/>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2256" b="0">
                <a:solidFill>
                  <a:schemeClr val="accent5"/>
                </a:solidFill>
              </a:defRPr>
            </a:lvl1pPr>
          </a:lstStyle>
          <a:p>
            <a:pPr lvl="0"/>
            <a:r>
              <a:rPr lang="en-US" smtClean="0"/>
              <a:t>Click to edit Master text styles</a:t>
            </a:r>
          </a:p>
        </p:txBody>
      </p:sp>
      <p:sp>
        <p:nvSpPr>
          <p:cNvPr id="20" name="Text Placeholder 19"/>
          <p:cNvSpPr>
            <a:spLocks noGrp="1"/>
          </p:cNvSpPr>
          <p:nvPr>
            <p:ph type="body" sz="quarter" idx="14"/>
          </p:nvPr>
        </p:nvSpPr>
        <p:spPr>
          <a:xfrm>
            <a:off x="370800" y="1810800"/>
            <a:ext cx="4140000" cy="4536000"/>
          </a:xfrm>
        </p:spPr>
        <p:txBody>
          <a:bodyPr/>
          <a:lstStyle>
            <a:lvl4pPr marL="405838" indent="-205306">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6"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8" name="Chart Placeholder 7"/>
          <p:cNvSpPr>
            <a:spLocks noGrp="1"/>
          </p:cNvSpPr>
          <p:nvPr>
            <p:ph type="chart" sz="quarter" idx="15"/>
          </p:nvPr>
        </p:nvSpPr>
        <p:spPr>
          <a:xfrm>
            <a:off x="4643437" y="1810800"/>
            <a:ext cx="4140000" cy="4536000"/>
          </a:xfrm>
        </p:spPr>
        <p:txBody>
          <a:bodyPr/>
          <a:lstStyle/>
          <a:p>
            <a:r>
              <a:rPr lang="en-US" smtClean="0"/>
              <a:t>Click icon to add chart</a:t>
            </a:r>
            <a:endParaRPr lang="en-GB" dirty="0"/>
          </a:p>
        </p:txBody>
      </p:sp>
    </p:spTree>
    <p:extLst>
      <p:ext uri="{BB962C8B-B14F-4D97-AF65-F5344CB8AC3E}">
        <p14:creationId xmlns:p14="http://schemas.microsoft.com/office/powerpoint/2010/main" val="93049423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None/>
              <a:defRPr b="0"/>
            </a:lvl1pPr>
            <a:lvl2pPr marL="200532" indent="-200532">
              <a:buFont typeface="Arial" pitchFamily="34" charset="0"/>
              <a:buChar char="•"/>
              <a:tabLst/>
              <a:defRPr/>
            </a:lvl2pPr>
            <a:lvl3pPr marL="200532" indent="-200532">
              <a:buFont typeface="Arial" pitchFamily="34" charset="0"/>
              <a:buChar char="•"/>
              <a:defRPr i="1"/>
            </a:lvl3pPr>
            <a:lvl4pPr marL="405838" indent="-205306">
              <a:buFont typeface="Arial" pitchFamily="34" charset="0"/>
              <a:buChar char="−"/>
              <a:defRPr i="0"/>
            </a:lvl4pPr>
            <a:lvl5pPr marL="606370" indent="-200532">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684"/>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3" y="765175"/>
            <a:ext cx="8388000" cy="969282"/>
          </a:xfrm>
        </p:spPr>
        <p:txBody>
          <a:bodyPr>
            <a:normAutofit/>
          </a:bodyPr>
          <a:lstStyle>
            <a:lvl1pPr marL="0" indent="0">
              <a:buNone/>
              <a:defRPr sz="2256" b="0">
                <a:solidFill>
                  <a:schemeClr val="accent5"/>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Tree>
    <p:extLst>
      <p:ext uri="{BB962C8B-B14F-4D97-AF65-F5344CB8AC3E}">
        <p14:creationId xmlns:p14="http://schemas.microsoft.com/office/powerpoint/2010/main" val="3562708492"/>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alificatio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788" y="2238200"/>
            <a:ext cx="4122000" cy="1800000"/>
          </a:xfrm>
        </p:spPr>
        <p:txBody>
          <a:bodyPr/>
          <a:lstStyle>
            <a:lvl1pPr marL="0" indent="0">
              <a:spcBef>
                <a:spcPts val="451"/>
              </a:spcBef>
              <a:buNone/>
              <a:defRPr b="0"/>
            </a:lvl1pPr>
            <a:lvl2pPr marL="204113" indent="-204113">
              <a:spcBef>
                <a:spcPts val="451"/>
              </a:spcBef>
              <a:buFont typeface="Arial" pitchFamily="34" charset="0"/>
              <a:buChar char="•"/>
              <a:tabLst/>
              <a:defRPr/>
            </a:lvl2pPr>
            <a:lvl3pPr marL="206500" indent="-206500">
              <a:spcBef>
                <a:spcPts val="451"/>
              </a:spcBef>
              <a:buFont typeface="Arial" pitchFamily="34" charset="0"/>
              <a:buChar char="•"/>
              <a:defRPr i="1"/>
            </a:lvl3pPr>
            <a:lvl4pPr marL="402257" indent="-198144">
              <a:spcBef>
                <a:spcPts val="451"/>
              </a:spcBef>
              <a:buFont typeface="Arial" pitchFamily="34" charset="0"/>
              <a:buChar char="−"/>
              <a:defRPr i="0"/>
            </a:lvl4pPr>
            <a:lvl5pPr marL="606370" indent="-204113">
              <a:spcBef>
                <a:spcPts val="451"/>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684"/>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3" y="765175"/>
            <a:ext cx="8388000" cy="969282"/>
          </a:xfrm>
        </p:spPr>
        <p:txBody>
          <a:bodyPr>
            <a:normAutofit/>
          </a:bodyPr>
          <a:lstStyle>
            <a:lvl1pPr marL="0" indent="0">
              <a:buNone/>
              <a:defRPr sz="2256" b="0">
                <a:solidFill>
                  <a:schemeClr val="accent5"/>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9" name="Text Placeholder 8"/>
          <p:cNvSpPr>
            <a:spLocks noGrp="1"/>
          </p:cNvSpPr>
          <p:nvPr>
            <p:ph type="body" sz="quarter" idx="14"/>
          </p:nvPr>
        </p:nvSpPr>
        <p:spPr>
          <a:xfrm>
            <a:off x="371788" y="1809584"/>
            <a:ext cx="4122000" cy="357187"/>
          </a:xfrm>
          <a:solidFill>
            <a:schemeClr val="accent3"/>
          </a:solidFill>
        </p:spPr>
        <p:txBody>
          <a:bodyPr anchor="ctr" anchorCtr="0"/>
          <a:lstStyle>
            <a:lvl1pPr marL="65651" indent="0">
              <a:buNone/>
              <a:defRPr>
                <a:solidFill>
                  <a:schemeClr val="bg1"/>
                </a:solidFill>
              </a:defRPr>
            </a:lvl1pPr>
          </a:lstStyle>
          <a:p>
            <a:pPr lvl="0"/>
            <a:r>
              <a:rPr lang="en-US" smtClean="0"/>
              <a:t>Click to edit Master text styles</a:t>
            </a:r>
          </a:p>
        </p:txBody>
      </p:sp>
      <p:sp>
        <p:nvSpPr>
          <p:cNvPr id="10" name="Content Placeholder 2"/>
          <p:cNvSpPr>
            <a:spLocks noGrp="1"/>
          </p:cNvSpPr>
          <p:nvPr>
            <p:ph idx="15"/>
          </p:nvPr>
        </p:nvSpPr>
        <p:spPr>
          <a:xfrm>
            <a:off x="371788" y="4487651"/>
            <a:ext cx="4122000" cy="1800000"/>
          </a:xfrm>
        </p:spPr>
        <p:txBody>
          <a:bodyPr/>
          <a:lstStyle>
            <a:lvl1pPr marL="0" indent="0">
              <a:spcBef>
                <a:spcPts val="451"/>
              </a:spcBef>
              <a:buNone/>
              <a:defRPr b="0"/>
            </a:lvl1pPr>
            <a:lvl2pPr marL="204113" indent="-204113">
              <a:spcBef>
                <a:spcPts val="451"/>
              </a:spcBef>
              <a:buFont typeface="Arial" pitchFamily="34" charset="0"/>
              <a:buChar char="•"/>
              <a:tabLst/>
              <a:defRPr/>
            </a:lvl2pPr>
            <a:lvl3pPr marL="206500" indent="-206500">
              <a:spcBef>
                <a:spcPts val="451"/>
              </a:spcBef>
              <a:buFont typeface="Arial" pitchFamily="34" charset="0"/>
              <a:buChar char="•"/>
              <a:defRPr i="1"/>
            </a:lvl3pPr>
            <a:lvl4pPr marL="402257" indent="-198144">
              <a:spcBef>
                <a:spcPts val="451"/>
              </a:spcBef>
              <a:buFont typeface="Arial" pitchFamily="34" charset="0"/>
              <a:buChar char="−"/>
              <a:defRPr i="0"/>
            </a:lvl4pPr>
            <a:lvl5pPr marL="606370" indent="-204113">
              <a:spcBef>
                <a:spcPts val="451"/>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 Placeholder 8"/>
          <p:cNvSpPr>
            <a:spLocks noGrp="1"/>
          </p:cNvSpPr>
          <p:nvPr>
            <p:ph type="body" sz="quarter" idx="16"/>
          </p:nvPr>
        </p:nvSpPr>
        <p:spPr>
          <a:xfrm>
            <a:off x="371788" y="4059035"/>
            <a:ext cx="4122000" cy="357187"/>
          </a:xfrm>
          <a:solidFill>
            <a:schemeClr val="accent3"/>
          </a:solidFill>
        </p:spPr>
        <p:txBody>
          <a:bodyPr anchor="ctr" anchorCtr="0"/>
          <a:lstStyle>
            <a:lvl1pPr marL="65651" indent="0">
              <a:buNone/>
              <a:defRPr>
                <a:solidFill>
                  <a:schemeClr val="bg1"/>
                </a:solidFill>
              </a:defRPr>
            </a:lvl1pPr>
          </a:lstStyle>
          <a:p>
            <a:pPr lvl="0"/>
            <a:r>
              <a:rPr lang="en-US" smtClean="0"/>
              <a:t>Click to edit Master text styles</a:t>
            </a:r>
          </a:p>
        </p:txBody>
      </p:sp>
      <p:sp>
        <p:nvSpPr>
          <p:cNvPr id="12" name="Content Placeholder 2"/>
          <p:cNvSpPr>
            <a:spLocks noGrp="1"/>
          </p:cNvSpPr>
          <p:nvPr>
            <p:ph idx="17"/>
          </p:nvPr>
        </p:nvSpPr>
        <p:spPr>
          <a:xfrm>
            <a:off x="4620782" y="2238200"/>
            <a:ext cx="4122000" cy="1800000"/>
          </a:xfrm>
        </p:spPr>
        <p:txBody>
          <a:bodyPr/>
          <a:lstStyle>
            <a:lvl1pPr marL="0" indent="0">
              <a:spcBef>
                <a:spcPts val="451"/>
              </a:spcBef>
              <a:buNone/>
              <a:defRPr b="0"/>
            </a:lvl1pPr>
            <a:lvl2pPr marL="204113" indent="-204113">
              <a:spcBef>
                <a:spcPts val="451"/>
              </a:spcBef>
              <a:buFont typeface="Arial" pitchFamily="34" charset="0"/>
              <a:buChar char="•"/>
              <a:tabLst/>
              <a:defRPr/>
            </a:lvl2pPr>
            <a:lvl3pPr marL="206500" indent="-206500">
              <a:spcBef>
                <a:spcPts val="451"/>
              </a:spcBef>
              <a:buFont typeface="Arial" pitchFamily="34" charset="0"/>
              <a:buChar char="•"/>
              <a:defRPr i="1"/>
            </a:lvl3pPr>
            <a:lvl4pPr marL="402257" indent="-198144">
              <a:spcBef>
                <a:spcPts val="451"/>
              </a:spcBef>
              <a:buFont typeface="Arial" pitchFamily="34" charset="0"/>
              <a:buChar char="−"/>
              <a:defRPr i="0"/>
            </a:lvl4pPr>
            <a:lvl5pPr marL="606370" indent="-204113">
              <a:spcBef>
                <a:spcPts val="451"/>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Placeholder 8"/>
          <p:cNvSpPr>
            <a:spLocks noGrp="1"/>
          </p:cNvSpPr>
          <p:nvPr>
            <p:ph type="body" sz="quarter" idx="18"/>
          </p:nvPr>
        </p:nvSpPr>
        <p:spPr>
          <a:xfrm>
            <a:off x="4620782" y="1809584"/>
            <a:ext cx="4122000" cy="357187"/>
          </a:xfrm>
          <a:solidFill>
            <a:schemeClr val="accent3"/>
          </a:solidFill>
        </p:spPr>
        <p:txBody>
          <a:bodyPr anchor="ctr" anchorCtr="0"/>
          <a:lstStyle>
            <a:lvl1pPr marL="65651" indent="0">
              <a:buNone/>
              <a:defRPr>
                <a:solidFill>
                  <a:schemeClr val="bg1"/>
                </a:solidFill>
              </a:defRPr>
            </a:lvl1pPr>
          </a:lstStyle>
          <a:p>
            <a:pPr lvl="0"/>
            <a:r>
              <a:rPr lang="en-US" smtClean="0"/>
              <a:t>Click to edit Master text styles</a:t>
            </a:r>
          </a:p>
        </p:txBody>
      </p:sp>
      <p:sp>
        <p:nvSpPr>
          <p:cNvPr id="14" name="Content Placeholder 2"/>
          <p:cNvSpPr>
            <a:spLocks noGrp="1"/>
          </p:cNvSpPr>
          <p:nvPr>
            <p:ph idx="19"/>
          </p:nvPr>
        </p:nvSpPr>
        <p:spPr>
          <a:xfrm>
            <a:off x="4620782" y="4487651"/>
            <a:ext cx="4122000" cy="1800000"/>
          </a:xfrm>
        </p:spPr>
        <p:txBody>
          <a:bodyPr/>
          <a:lstStyle>
            <a:lvl1pPr marL="0" indent="0">
              <a:spcBef>
                <a:spcPts val="451"/>
              </a:spcBef>
              <a:buNone/>
              <a:defRPr b="0"/>
            </a:lvl1pPr>
            <a:lvl2pPr marL="204113" indent="-204113">
              <a:spcBef>
                <a:spcPts val="451"/>
              </a:spcBef>
              <a:buFont typeface="Arial" pitchFamily="34" charset="0"/>
              <a:buChar char="•"/>
              <a:tabLst/>
              <a:defRPr/>
            </a:lvl2pPr>
            <a:lvl3pPr marL="206500" indent="-206500">
              <a:spcBef>
                <a:spcPts val="451"/>
              </a:spcBef>
              <a:buFont typeface="Arial" pitchFamily="34" charset="0"/>
              <a:buChar char="•"/>
              <a:defRPr i="1"/>
            </a:lvl3pPr>
            <a:lvl4pPr marL="402257" indent="-198144">
              <a:spcBef>
                <a:spcPts val="451"/>
              </a:spcBef>
              <a:buFont typeface="Arial" pitchFamily="34" charset="0"/>
              <a:buChar char="−"/>
              <a:defRPr i="0"/>
            </a:lvl4pPr>
            <a:lvl5pPr marL="606370" indent="-204113">
              <a:spcBef>
                <a:spcPts val="451"/>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Text Placeholder 8"/>
          <p:cNvSpPr>
            <a:spLocks noGrp="1"/>
          </p:cNvSpPr>
          <p:nvPr>
            <p:ph type="body" sz="quarter" idx="20"/>
          </p:nvPr>
        </p:nvSpPr>
        <p:spPr>
          <a:xfrm>
            <a:off x="4620782" y="4059035"/>
            <a:ext cx="4122000" cy="357187"/>
          </a:xfrm>
          <a:solidFill>
            <a:schemeClr val="accent3"/>
          </a:solidFill>
        </p:spPr>
        <p:txBody>
          <a:bodyPr anchor="ctr" anchorCtr="0"/>
          <a:lstStyle>
            <a:lvl1pPr marL="65651" indent="0">
              <a:buNone/>
              <a:defRPr>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125392253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for Background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4" y="1809102"/>
            <a:ext cx="4059011" cy="4536504"/>
          </a:xfrm>
        </p:spPr>
        <p:txBody>
          <a:bodyPr/>
          <a:lstStyle>
            <a:lvl1pPr marL="0" indent="0">
              <a:buNone/>
              <a:defRPr b="0"/>
            </a:lvl1pPr>
            <a:lvl2pPr marL="200532" indent="-200532">
              <a:buFont typeface="Arial" pitchFamily="34" charset="0"/>
              <a:buChar char="•"/>
              <a:tabLst/>
              <a:defRPr/>
            </a:lvl2pPr>
            <a:lvl3pPr marL="200532" indent="-200532">
              <a:buFont typeface="Arial" pitchFamily="34" charset="0"/>
              <a:buChar cha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4" y="295684"/>
            <a:ext cx="4059011"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4" y="765175"/>
            <a:ext cx="4059011" cy="969282"/>
          </a:xfrm>
        </p:spPr>
        <p:txBody>
          <a:bodyPr>
            <a:normAutofit/>
          </a:bodyPr>
          <a:lstStyle>
            <a:lvl1pPr marL="0" indent="0">
              <a:buNone/>
              <a:defRPr sz="2256" b="0">
                <a:solidFill>
                  <a:schemeClr val="accent5"/>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Tree>
    <p:extLst>
      <p:ext uri="{BB962C8B-B14F-4D97-AF65-F5344CB8AC3E}">
        <p14:creationId xmlns:p14="http://schemas.microsoft.com/office/powerpoint/2010/main" val="1643767345"/>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x and Background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711" y="1812925"/>
            <a:ext cx="4619657" cy="4187843"/>
          </a:xfrm>
        </p:spPr>
        <p:txBody>
          <a:bodyPr/>
          <a:lstStyle>
            <a:lvl1pPr marL="0" indent="0">
              <a:buNone/>
              <a:defRPr b="0"/>
            </a:lvl1pPr>
            <a:lvl2pPr marL="200532" indent="-200532">
              <a:buFont typeface="Arial" pitchFamily="34" charset="0"/>
              <a:buChar char="•"/>
              <a:tabLst/>
              <a:defRPr/>
            </a:lvl2pPr>
            <a:lvl3pPr marL="200532" indent="-200532">
              <a:buFont typeface="Arial" pitchFamily="34" charset="0"/>
              <a:buChar cha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7" name="Text Placeholder 8"/>
          <p:cNvSpPr>
            <a:spLocks noGrp="1"/>
          </p:cNvSpPr>
          <p:nvPr>
            <p:ph type="body" sz="quarter" idx="13"/>
          </p:nvPr>
        </p:nvSpPr>
        <p:spPr>
          <a:xfrm>
            <a:off x="566710" y="722452"/>
            <a:ext cx="4619916" cy="1090474"/>
          </a:xfrm>
        </p:spPr>
        <p:txBody>
          <a:bodyPr anchor="ctr" anchorCtr="0">
            <a:normAutofit/>
          </a:bodyPr>
          <a:lstStyle>
            <a:lvl1pPr marL="0" indent="0">
              <a:buNone/>
              <a:defRPr sz="2256" b="0">
                <a:solidFill>
                  <a:schemeClr val="accent3"/>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Tree>
    <p:extLst>
      <p:ext uri="{BB962C8B-B14F-4D97-AF65-F5344CB8AC3E}">
        <p14:creationId xmlns:p14="http://schemas.microsoft.com/office/powerpoint/2010/main" val="435801638"/>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ey Statement Slide 1">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4" y="295201"/>
            <a:ext cx="6845093" cy="5988439"/>
          </a:xfrm>
        </p:spPr>
        <p:txBody>
          <a:bodyPr>
            <a:noAutofit/>
          </a:bodyPr>
          <a:lstStyle>
            <a:lvl1pPr marL="0" indent="0">
              <a:buNone/>
              <a:defRPr sz="2256" b="0">
                <a:solidFill>
                  <a:schemeClr val="bg1"/>
                </a:solidFill>
              </a:defRPr>
            </a:lvl1pPr>
            <a:lvl2pPr marL="0" indent="0">
              <a:buNone/>
              <a:tabLst/>
              <a:defRPr sz="2256" b="0">
                <a:solidFill>
                  <a:schemeClr val="bg1"/>
                </a:solidFill>
              </a:defRPr>
            </a:lvl2pPr>
            <a:lvl3pPr marL="206500" indent="-206500">
              <a:buFont typeface="Arial" pitchFamily="34" charset="0"/>
              <a:buChar char="•"/>
              <a:defRPr sz="2256" b="0">
                <a:solidFill>
                  <a:schemeClr val="bg1"/>
                </a:solidFill>
              </a:defRPr>
            </a:lvl3pPr>
            <a:lvl4pPr>
              <a:defRPr sz="2256" b="0">
                <a:solidFill>
                  <a:schemeClr val="bg1"/>
                </a:solidFill>
              </a:defRPr>
            </a:lvl4pPr>
            <a:lvl5pPr>
              <a:defRPr sz="2256"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Tree>
    <p:extLst>
      <p:ext uri="{BB962C8B-B14F-4D97-AF65-F5344CB8AC3E}">
        <p14:creationId xmlns:p14="http://schemas.microsoft.com/office/powerpoint/2010/main" val="76504008"/>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ey Statement Slide 2">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4" y="295201"/>
            <a:ext cx="6845093" cy="5988439"/>
          </a:xfrm>
        </p:spPr>
        <p:txBody>
          <a:bodyPr>
            <a:noAutofit/>
          </a:bodyPr>
          <a:lstStyle>
            <a:lvl1pPr marL="0" indent="0">
              <a:buNone/>
              <a:defRPr sz="2256" b="0">
                <a:solidFill>
                  <a:schemeClr val="bg1"/>
                </a:solidFill>
              </a:defRPr>
            </a:lvl1pPr>
            <a:lvl2pPr marL="0" indent="0">
              <a:buNone/>
              <a:tabLst/>
              <a:defRPr sz="2256" b="0">
                <a:solidFill>
                  <a:schemeClr val="bg1"/>
                </a:solidFill>
              </a:defRPr>
            </a:lvl2pPr>
            <a:lvl3pPr marL="206500" indent="-206500">
              <a:buFont typeface="Arial" pitchFamily="34" charset="0"/>
              <a:buChar char="•"/>
              <a:defRPr sz="2256" b="0">
                <a:solidFill>
                  <a:schemeClr val="bg1"/>
                </a:solidFill>
              </a:defRPr>
            </a:lvl3pPr>
            <a:lvl4pPr>
              <a:defRPr sz="2256" b="0">
                <a:solidFill>
                  <a:schemeClr val="bg1"/>
                </a:solidFill>
              </a:defRPr>
            </a:lvl4pPr>
            <a:lvl5pPr>
              <a:defRPr sz="2256"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Tree>
    <p:extLst>
      <p:ext uri="{BB962C8B-B14F-4D97-AF65-F5344CB8AC3E}">
        <p14:creationId xmlns:p14="http://schemas.microsoft.com/office/powerpoint/2010/main" val="3402450884"/>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ey Statement Slide 3">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4" y="295201"/>
            <a:ext cx="6845093" cy="5988439"/>
          </a:xfrm>
        </p:spPr>
        <p:txBody>
          <a:bodyPr>
            <a:noAutofit/>
          </a:bodyPr>
          <a:lstStyle>
            <a:lvl1pPr marL="0" indent="0">
              <a:buNone/>
              <a:defRPr sz="2256" b="0">
                <a:solidFill>
                  <a:schemeClr val="bg1"/>
                </a:solidFill>
              </a:defRPr>
            </a:lvl1pPr>
            <a:lvl2pPr marL="0" indent="0">
              <a:buNone/>
              <a:tabLst/>
              <a:defRPr sz="2256" b="0">
                <a:solidFill>
                  <a:schemeClr val="bg1"/>
                </a:solidFill>
              </a:defRPr>
            </a:lvl2pPr>
            <a:lvl3pPr marL="206500" indent="-206500">
              <a:buFont typeface="Arial" pitchFamily="34" charset="0"/>
              <a:buChar char="•"/>
              <a:defRPr sz="2256" b="0">
                <a:solidFill>
                  <a:schemeClr val="bg1"/>
                </a:solidFill>
              </a:defRPr>
            </a:lvl3pPr>
            <a:lvl4pPr>
              <a:defRPr sz="2256" b="0">
                <a:solidFill>
                  <a:schemeClr val="bg1"/>
                </a:solidFill>
              </a:defRPr>
            </a:lvl4pPr>
            <a:lvl5pPr>
              <a:defRPr sz="2256"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Tree>
    <p:extLst>
      <p:ext uri="{BB962C8B-B14F-4D97-AF65-F5344CB8AC3E}">
        <p14:creationId xmlns:p14="http://schemas.microsoft.com/office/powerpoint/2010/main" val="3074832821"/>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s 1">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1812925"/>
            <a:ext cx="8388000" cy="4345990"/>
          </a:xfrm>
        </p:spPr>
        <p:txBody>
          <a:bodyPr>
            <a:noAutofit/>
          </a:bodyPr>
          <a:lstStyle>
            <a:lvl1pPr marL="0" indent="0">
              <a:spcBef>
                <a:spcPts val="1353"/>
              </a:spcBef>
              <a:spcAft>
                <a:spcPts val="0"/>
              </a:spcAft>
              <a:buNone/>
              <a:defRPr sz="1353" b="0">
                <a:solidFill>
                  <a:schemeClr val="bg1"/>
                </a:solidFill>
              </a:defRPr>
            </a:lvl1pPr>
            <a:lvl2pPr marL="201726" indent="-201726">
              <a:spcBef>
                <a:spcPts val="451"/>
              </a:spcBef>
              <a:spcAft>
                <a:spcPts val="0"/>
              </a:spcAft>
              <a:buFont typeface="Arial" pitchFamily="34" charset="0"/>
              <a:buChar char="•"/>
              <a:tabLst/>
              <a:defRPr sz="1353" b="0">
                <a:solidFill>
                  <a:schemeClr val="bg1"/>
                </a:solidFill>
              </a:defRPr>
            </a:lvl2pPr>
            <a:lvl3pPr marL="206500" indent="-206500">
              <a:spcBef>
                <a:spcPts val="451"/>
              </a:spcBef>
              <a:spcAft>
                <a:spcPts val="0"/>
              </a:spcAft>
              <a:buFont typeface="Arial" pitchFamily="34" charset="0"/>
              <a:buChar char="•"/>
              <a:defRPr sz="1353" b="0">
                <a:solidFill>
                  <a:schemeClr val="bg1"/>
                </a:solidFill>
              </a:defRPr>
            </a:lvl3pPr>
            <a:lvl4pPr>
              <a:spcBef>
                <a:spcPts val="451"/>
              </a:spcBef>
              <a:spcAft>
                <a:spcPts val="0"/>
              </a:spcAft>
              <a:buFont typeface="Arial" pitchFamily="34" charset="0"/>
              <a:buChar char="−"/>
              <a:defRPr sz="1353" b="0">
                <a:solidFill>
                  <a:schemeClr val="bg1"/>
                </a:solidFill>
              </a:defRPr>
            </a:lvl4pPr>
            <a:lvl5pPr marL="606370" indent="-200532">
              <a:spcBef>
                <a:spcPts val="451"/>
              </a:spcBef>
              <a:spcAft>
                <a:spcPts val="0"/>
              </a:spcAft>
              <a:buFont typeface="Arial" pitchFamily="34" charset="0"/>
              <a:buChar char="−"/>
              <a:defRPr sz="1353" b="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200"/>
            <a:ext cx="8388000" cy="1441410"/>
          </a:xfrm>
          <a:prstGeom prst="rect">
            <a:avLst/>
          </a:prstGeom>
        </p:spPr>
        <p:txBody>
          <a:bodyPr vert="horz" lIns="0" tIns="0" rIns="0" bIns="0" rtlCol="0" anchor="t" anchorCtr="0">
            <a:normAutofit/>
          </a:bodyPr>
          <a:lstStyle>
            <a:lvl1pPr>
              <a:defRPr sz="2256">
                <a:solidFill>
                  <a:schemeClr val="accent3"/>
                </a:solidFill>
              </a:defRPr>
            </a:lvl1p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6"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Tree>
    <p:extLst>
      <p:ext uri="{BB962C8B-B14F-4D97-AF65-F5344CB8AC3E}">
        <p14:creationId xmlns:p14="http://schemas.microsoft.com/office/powerpoint/2010/main" val="2330232341"/>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ents 2">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73580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3">
              <a:solidFill>
                <a:prstClr val="white"/>
              </a:solidFill>
            </a:endParaRPr>
          </a:p>
        </p:txBody>
      </p:sp>
      <p:sp>
        <p:nvSpPr>
          <p:cNvPr id="3" name="Content Placeholder 2"/>
          <p:cNvSpPr>
            <a:spLocks noGrp="1"/>
          </p:cNvSpPr>
          <p:nvPr>
            <p:ph idx="1"/>
          </p:nvPr>
        </p:nvSpPr>
        <p:spPr>
          <a:xfrm>
            <a:off x="370113" y="1812925"/>
            <a:ext cx="8388000" cy="4345990"/>
          </a:xfrm>
        </p:spPr>
        <p:txBody>
          <a:bodyPr>
            <a:noAutofit/>
          </a:bodyPr>
          <a:lstStyle>
            <a:lvl1pPr marL="0" indent="0">
              <a:spcBef>
                <a:spcPts val="1353"/>
              </a:spcBef>
              <a:spcAft>
                <a:spcPts val="0"/>
              </a:spcAft>
              <a:buNone/>
              <a:defRPr sz="1353" b="0">
                <a:solidFill>
                  <a:schemeClr val="tx2"/>
                </a:solidFill>
              </a:defRPr>
            </a:lvl1pPr>
            <a:lvl2pPr marL="201726" indent="-201726">
              <a:spcBef>
                <a:spcPts val="451"/>
              </a:spcBef>
              <a:spcAft>
                <a:spcPts val="0"/>
              </a:spcAft>
              <a:buFont typeface="Arial" pitchFamily="34" charset="0"/>
              <a:buChar char="•"/>
              <a:tabLst/>
              <a:defRPr sz="1353" b="0">
                <a:solidFill>
                  <a:schemeClr val="tx2"/>
                </a:solidFill>
              </a:defRPr>
            </a:lvl2pPr>
            <a:lvl3pPr marL="206500" indent="-206500">
              <a:spcBef>
                <a:spcPts val="451"/>
              </a:spcBef>
              <a:spcAft>
                <a:spcPts val="0"/>
              </a:spcAft>
              <a:buFont typeface="Arial" pitchFamily="34" charset="0"/>
              <a:buChar char="•"/>
              <a:defRPr sz="1353" b="0">
                <a:solidFill>
                  <a:schemeClr val="tx2"/>
                </a:solidFill>
              </a:defRPr>
            </a:lvl3pPr>
            <a:lvl4pPr>
              <a:spcBef>
                <a:spcPts val="451"/>
              </a:spcBef>
              <a:spcAft>
                <a:spcPts val="0"/>
              </a:spcAft>
              <a:buFont typeface="Arial" pitchFamily="34" charset="0"/>
              <a:buChar char="−"/>
              <a:defRPr sz="1353" b="0">
                <a:solidFill>
                  <a:schemeClr val="tx2"/>
                </a:solidFill>
              </a:defRPr>
            </a:lvl4pPr>
            <a:lvl5pPr marL="606370" indent="-200532">
              <a:spcBef>
                <a:spcPts val="451"/>
              </a:spcBef>
              <a:spcAft>
                <a:spcPts val="0"/>
              </a:spcAft>
              <a:buFont typeface="Arial" pitchFamily="34" charset="0"/>
              <a:buChar char="−"/>
              <a:defRPr sz="1353" b="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200"/>
            <a:ext cx="8388000" cy="1441410"/>
          </a:xfrm>
          <a:prstGeom prst="rect">
            <a:avLst/>
          </a:prstGeom>
        </p:spPr>
        <p:txBody>
          <a:bodyPr vert="horz" lIns="0" tIns="0" rIns="0" bIns="0" rtlCol="0" anchor="t" anchorCtr="0">
            <a:normAutofit/>
          </a:bodyPr>
          <a:lstStyle>
            <a:lvl1pPr>
              <a:defRPr sz="2256">
                <a:solidFill>
                  <a:schemeClr val="accent2"/>
                </a:solidFill>
              </a:defRPr>
            </a:lvl1p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Tree>
    <p:extLst>
      <p:ext uri="{BB962C8B-B14F-4D97-AF65-F5344CB8AC3E}">
        <p14:creationId xmlns:p14="http://schemas.microsoft.com/office/powerpoint/2010/main" val="1495433072"/>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2" y="1812926"/>
            <a:ext cx="8415313" cy="973133"/>
          </a:xfrm>
        </p:spPr>
        <p:txBody>
          <a:bodyPr anchor="t">
            <a:noAutofit/>
          </a:bodyPr>
          <a:lstStyle>
            <a:lvl1pPr algn="l">
              <a:defRPr sz="4511" b="0" cap="none" baseline="0">
                <a:solidFill>
                  <a:schemeClr val="accent1"/>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4511">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4098623885"/>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2" y="1812926"/>
            <a:ext cx="8415313" cy="973133"/>
          </a:xfrm>
        </p:spPr>
        <p:txBody>
          <a:bodyPr anchor="t">
            <a:noAutofit/>
          </a:bodyPr>
          <a:lstStyle>
            <a:lvl1pPr algn="l">
              <a:defRPr sz="4511" b="0" cap="none" baseline="0">
                <a:solidFill>
                  <a:schemeClr val="accent3"/>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4511">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945614382"/>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2" y="1812926"/>
            <a:ext cx="8415313" cy="973133"/>
          </a:xfrm>
        </p:spPr>
        <p:txBody>
          <a:bodyPr anchor="t">
            <a:noAutofit/>
          </a:bodyPr>
          <a:lstStyle>
            <a:lvl1pPr algn="l">
              <a:defRPr sz="4511" b="0" cap="none" baseline="0">
                <a:solidFill>
                  <a:schemeClr val="accent1"/>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chemeClr val="bg1"/>
                </a:solidFill>
              </a:defRPr>
            </a:lvl1pPr>
          </a:lstStyle>
          <a:p>
            <a:r>
              <a:rPr lang="en-GB" smtClean="0">
                <a:solidFill>
                  <a:prstClr val="white"/>
                </a:solidFill>
              </a:rPr>
              <a:t>© 2014 Deloitte Belgium</a:t>
            </a:r>
            <a:endParaRPr lang="en-GB" dirty="0">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4511">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4118266743"/>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Slide with Image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737" y="1812926"/>
            <a:ext cx="8348667" cy="758819"/>
          </a:xfrm>
        </p:spPr>
        <p:txBody>
          <a:bodyPr anchor="t">
            <a:noAutofit/>
          </a:bodyPr>
          <a:lstStyle>
            <a:lvl1pPr algn="l">
              <a:defRPr sz="3609" b="0" cap="none" baseline="0">
                <a:solidFill>
                  <a:schemeClr val="accent2"/>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6" name="Text Placeholder 5"/>
          <p:cNvSpPr>
            <a:spLocks noGrp="1"/>
          </p:cNvSpPr>
          <p:nvPr>
            <p:ph type="body" sz="quarter" idx="10"/>
          </p:nvPr>
        </p:nvSpPr>
        <p:spPr>
          <a:xfrm>
            <a:off x="366738" y="2571744"/>
            <a:ext cx="8348667" cy="3200080"/>
          </a:xfrm>
        </p:spPr>
        <p:txBody>
          <a:bodyPr>
            <a:noAutofit/>
          </a:bodyPr>
          <a:lstStyle>
            <a:lvl1pPr marL="0" indent="0">
              <a:buNone/>
              <a:defRPr sz="3609">
                <a:solidFill>
                  <a:srgbClr val="575757"/>
                </a:solidFill>
              </a:defRPr>
            </a:lvl1pPr>
          </a:lstStyle>
          <a:p>
            <a:pPr lvl="0"/>
            <a:r>
              <a:rPr lang="en-US" smtClean="0"/>
              <a:t>Click to edit Master text styles</a:t>
            </a:r>
          </a:p>
        </p:txBody>
      </p:sp>
    </p:spTree>
    <p:extLst>
      <p:ext uri="{BB962C8B-B14F-4D97-AF65-F5344CB8AC3E}">
        <p14:creationId xmlns:p14="http://schemas.microsoft.com/office/powerpoint/2010/main" val="3496133036"/>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Slide with Imag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737" y="1812926"/>
            <a:ext cx="2776504" cy="544505"/>
          </a:xfrm>
        </p:spPr>
        <p:txBody>
          <a:bodyPr anchor="t">
            <a:noAutofit/>
          </a:bodyPr>
          <a:lstStyle>
            <a:lvl1pPr algn="l">
              <a:defRPr sz="2707" b="0" cap="none" baseline="0">
                <a:solidFill>
                  <a:schemeClr val="accent2"/>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6" name="Text Placeholder 5"/>
          <p:cNvSpPr>
            <a:spLocks noGrp="1"/>
          </p:cNvSpPr>
          <p:nvPr>
            <p:ph type="body" sz="quarter" idx="10"/>
          </p:nvPr>
        </p:nvSpPr>
        <p:spPr>
          <a:xfrm>
            <a:off x="366737" y="2374056"/>
            <a:ext cx="2776503" cy="3555274"/>
          </a:xfrm>
        </p:spPr>
        <p:txBody>
          <a:bodyPr>
            <a:noAutofit/>
          </a:bodyPr>
          <a:lstStyle>
            <a:lvl1pPr marL="0" indent="0">
              <a:buNone/>
              <a:defRPr sz="2707">
                <a:solidFill>
                  <a:srgbClr val="575757"/>
                </a:solidFill>
              </a:defRPr>
            </a:lvl1pPr>
          </a:lstStyle>
          <a:p>
            <a:pPr lvl="0"/>
            <a:r>
              <a:rPr lang="en-US" smtClean="0"/>
              <a:t>Click to edit Master text styles</a:t>
            </a:r>
          </a:p>
        </p:txBody>
      </p:sp>
    </p:spTree>
    <p:extLst>
      <p:ext uri="{BB962C8B-B14F-4D97-AF65-F5344CB8AC3E}">
        <p14:creationId xmlns:p14="http://schemas.microsoft.com/office/powerpoint/2010/main" val="209873153"/>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2"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Tree>
    <p:extLst>
      <p:ext uri="{BB962C8B-B14F-4D97-AF65-F5344CB8AC3E}">
        <p14:creationId xmlns:p14="http://schemas.microsoft.com/office/powerpoint/2010/main" val="3892065053"/>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fr-FR" smtClean="0"/>
              <a:t>© 2015. For information, contact Deloitte ACS</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smtClean="0"/>
              <a:t>Click to edit Master text styles</a:t>
            </a:r>
          </a:p>
        </p:txBody>
      </p:sp>
      <p:sp>
        <p:nvSpPr>
          <p:cNvPr id="8"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Tree>
    <p:extLst>
      <p:ext uri="{BB962C8B-B14F-4D97-AF65-F5344CB8AC3E}">
        <p14:creationId xmlns:p14="http://schemas.microsoft.com/office/powerpoint/2010/main" val="2640851187"/>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0113" y="295683"/>
            <a:ext cx="8388000" cy="1516183"/>
          </a:xfrm>
          <a:prstGeom prst="rect">
            <a:avLst/>
          </a:prstGeom>
        </p:spPr>
        <p:txBody>
          <a:bodyPr vert="horz" lIns="0" tIns="0" rIns="0" bIns="0" rtlCol="0" anchor="t" anchorCtr="0">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370113" y="1809101"/>
            <a:ext cx="8388000" cy="4536504"/>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Belgium</a:t>
            </a:r>
            <a:endParaRPr lang="en-GB" dirty="0"/>
          </a:p>
        </p:txBody>
      </p:sp>
      <p:sp>
        <p:nvSpPr>
          <p:cNvPr id="8"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77" r:id="rId3"/>
    <p:sldLayoutId id="2147483650" r:id="rId4"/>
    <p:sldLayoutId id="2147483678" r:id="rId5"/>
    <p:sldLayoutId id="2147483674" r:id="rId6"/>
    <p:sldLayoutId id="2147483660" r:id="rId7"/>
    <p:sldLayoutId id="2147483672" r:id="rId8"/>
    <p:sldLayoutId id="2147483673" r:id="rId9"/>
    <p:sldLayoutId id="2147483671" r:id="rId10"/>
    <p:sldLayoutId id="2147483675" r:id="rId11"/>
    <p:sldLayoutId id="2147483676" r:id="rId12"/>
    <p:sldLayoutId id="2147483663" r:id="rId13"/>
    <p:sldLayoutId id="2147483665" r:id="rId14"/>
    <p:sldLayoutId id="2147483651" r:id="rId15"/>
    <p:sldLayoutId id="2147483666" r:id="rId16"/>
    <p:sldLayoutId id="2147483667" r:id="rId17"/>
    <p:sldLayoutId id="2147483668" r:id="rId18"/>
    <p:sldLayoutId id="2147483669" r:id="rId19"/>
    <p:sldLayoutId id="2147483670" r:id="rId20"/>
    <p:sldLayoutId id="2147483652" r:id="rId21"/>
    <p:sldLayoutId id="2147483728" r:id="rId22"/>
    <p:sldLayoutId id="2147483731" r:id="rId23"/>
  </p:sldLayoutIdLst>
  <p:transition>
    <p:fade/>
  </p:transition>
  <p:timing>
    <p:tnLst>
      <p:par>
        <p:cTn id="1" dur="indefinite" restart="never" nodeType="tmRoot"/>
      </p:par>
    </p:tnLst>
  </p:timing>
  <p:hf hdr="0" dt="0"/>
  <p:txStyles>
    <p:titleStyle>
      <a:lvl1pPr algn="l" defTabSz="914400" rtl="0" eaLnBrk="1" latinLnBrk="0" hangingPunct="1">
        <a:spcBef>
          <a:spcPct val="0"/>
        </a:spcBef>
        <a:buNone/>
        <a:defRPr sz="3000" kern="1200">
          <a:solidFill>
            <a:schemeClr val="accent2"/>
          </a:solidFill>
          <a:latin typeface="+mj-lt"/>
          <a:ea typeface="+mj-ea"/>
          <a:cs typeface="+mj-cs"/>
        </a:defRPr>
      </a:lvl1pPr>
    </p:titleStyle>
    <p:bodyStyle>
      <a:lvl1pPr marL="274638" indent="-274638" algn="l" defTabSz="914400" rtl="0" eaLnBrk="1" latinLnBrk="0" hangingPunct="1">
        <a:spcBef>
          <a:spcPts val="1200"/>
        </a:spcBef>
        <a:buFont typeface="Arial" pitchFamily="34" charset="0"/>
        <a:buChar char="•"/>
        <a:defRPr sz="1800" b="0" kern="1200">
          <a:solidFill>
            <a:schemeClr val="tx2"/>
          </a:solidFill>
          <a:latin typeface="+mn-lt"/>
          <a:ea typeface="+mn-ea"/>
          <a:cs typeface="+mn-cs"/>
        </a:defRPr>
      </a:lvl1pPr>
      <a:lvl2pPr marL="441325" indent="-166688"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2pPr>
      <a:lvl3pPr marL="441325" indent="-166688"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3pPr>
      <a:lvl4pPr marL="447675" indent="-180975"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4pPr>
      <a:lvl5pPr marL="441325" indent="-166688"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0113" y="295684"/>
            <a:ext cx="8388000" cy="1516183"/>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370113" y="1809102"/>
            <a:ext cx="8388000" cy="4536504"/>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4" y="6407835"/>
            <a:ext cx="7559473" cy="252000"/>
          </a:xfrm>
          <a:prstGeom prst="rect">
            <a:avLst/>
          </a:prstGeom>
        </p:spPr>
        <p:txBody>
          <a:bodyPr vert="horz" lIns="0" tIns="0" rIns="0" bIns="0" rtlCol="0" anchor="ctr" anchorCtr="0"/>
          <a:lstStyle>
            <a:lvl1pPr algn="l">
              <a:defRPr sz="602" b="0">
                <a:solidFill>
                  <a:srgbClr val="8C8C8C"/>
                </a:solidFill>
              </a:defRPr>
            </a:lvl1pPr>
          </a:lstStyle>
          <a:p>
            <a:r>
              <a:rPr lang="en-GB" smtClean="0"/>
              <a:t>© 2014 Deloitte Belgium</a:t>
            </a:r>
            <a:endParaRPr lang="en-GB" dirty="0"/>
          </a:p>
        </p:txBody>
      </p:sp>
      <p:sp>
        <p:nvSpPr>
          <p:cNvPr id="8" name="Slide Number Placeholder 7"/>
          <p:cNvSpPr>
            <a:spLocks noGrp="1"/>
          </p:cNvSpPr>
          <p:nvPr>
            <p:ph type="sldNum" sz="quarter" idx="4"/>
          </p:nvPr>
        </p:nvSpPr>
        <p:spPr>
          <a:xfrm>
            <a:off x="7971997" y="6407835"/>
            <a:ext cx="792088" cy="252000"/>
          </a:xfrm>
          <a:prstGeom prst="rect">
            <a:avLst/>
          </a:prstGeom>
        </p:spPr>
        <p:txBody>
          <a:bodyPr vert="horz" lIns="0" tIns="0" rIns="0" bIns="0" rtlCol="0" anchor="ctr" anchorCtr="0"/>
          <a:lstStyle>
            <a:lvl1pPr algn="r">
              <a:defRPr sz="602" b="0">
                <a:solidFill>
                  <a:srgbClr val="8C8C8C"/>
                </a:solidFill>
              </a:defRPr>
            </a:lvl1pPr>
          </a:lstStyle>
          <a:p>
            <a:fld id="{95CC1D26-A9BD-4BDE-BDD9-08EDBAE96860}" type="slidenum">
              <a:rPr lang="en-GB" smtClean="0"/>
              <a:pPr/>
              <a:t>‹#›</a:t>
            </a:fld>
            <a:endParaRPr lang="en-GB" dirty="0"/>
          </a:p>
        </p:txBody>
      </p:sp>
    </p:spTree>
    <p:extLst>
      <p:ext uri="{BB962C8B-B14F-4D97-AF65-F5344CB8AC3E}">
        <p14:creationId xmlns:p14="http://schemas.microsoft.com/office/powerpoint/2010/main" val="255566265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32" r:id="rId22"/>
  </p:sldLayoutIdLst>
  <p:transition>
    <p:fade/>
  </p:transition>
  <p:timing>
    <p:tnLst>
      <p:par>
        <p:cTn id="1" dur="indefinite" restart="never" nodeType="tmRoot"/>
      </p:par>
    </p:tnLst>
  </p:timing>
  <p:hf hdr="0" dt="0"/>
  <p:txStyles>
    <p:titleStyle>
      <a:lvl1pPr algn="l" defTabSz="687537" rtl="0" eaLnBrk="1" latinLnBrk="0" hangingPunct="1">
        <a:spcBef>
          <a:spcPct val="0"/>
        </a:spcBef>
        <a:buNone/>
        <a:defRPr sz="2256" kern="1200">
          <a:solidFill>
            <a:schemeClr val="accent2"/>
          </a:solidFill>
          <a:latin typeface="+mj-lt"/>
          <a:ea typeface="+mj-ea"/>
          <a:cs typeface="+mj-cs"/>
        </a:defRPr>
      </a:lvl1pPr>
    </p:titleStyle>
    <p:bodyStyle>
      <a:lvl1pPr marL="0" indent="0" algn="l" defTabSz="687537" rtl="0" eaLnBrk="1" latinLnBrk="0" hangingPunct="1">
        <a:spcBef>
          <a:spcPts val="902"/>
        </a:spcBef>
        <a:buFont typeface="Arial" pitchFamily="34" charset="0"/>
        <a:buNone/>
        <a:defRPr sz="1353" b="0" kern="1200">
          <a:solidFill>
            <a:schemeClr val="tx2"/>
          </a:solidFill>
          <a:latin typeface="+mn-lt"/>
          <a:ea typeface="+mn-ea"/>
          <a:cs typeface="+mn-cs"/>
        </a:defRPr>
      </a:lvl1pPr>
      <a:lvl2pPr marL="200532" indent="-200532" algn="l" defTabSz="687537" rtl="0" eaLnBrk="1" latinLnBrk="0" hangingPunct="1">
        <a:spcBef>
          <a:spcPts val="902"/>
        </a:spcBef>
        <a:buFont typeface="Arial" pitchFamily="34" charset="0"/>
        <a:buChar char="•"/>
        <a:defRPr sz="1353" kern="1200">
          <a:solidFill>
            <a:schemeClr val="tx2"/>
          </a:solidFill>
          <a:latin typeface="+mn-lt"/>
          <a:ea typeface="+mn-ea"/>
          <a:cs typeface="+mn-cs"/>
        </a:defRPr>
      </a:lvl2pPr>
      <a:lvl3pPr marL="200532" indent="-200532" algn="l" defTabSz="687537" rtl="0" eaLnBrk="1" latinLnBrk="0" hangingPunct="1">
        <a:spcBef>
          <a:spcPts val="902"/>
        </a:spcBef>
        <a:buFont typeface="Arial" pitchFamily="34" charset="0"/>
        <a:buChar char="•"/>
        <a:defRPr sz="1353" i="1" kern="1200">
          <a:solidFill>
            <a:schemeClr val="tx2"/>
          </a:solidFill>
          <a:latin typeface="+mn-lt"/>
          <a:ea typeface="+mn-ea"/>
          <a:cs typeface="+mn-cs"/>
        </a:defRPr>
      </a:lvl3pPr>
      <a:lvl4pPr marL="405838" indent="-205306" algn="l" defTabSz="687537" rtl="0" eaLnBrk="1" latinLnBrk="0" hangingPunct="1">
        <a:spcBef>
          <a:spcPts val="902"/>
        </a:spcBef>
        <a:buFont typeface="Arial" pitchFamily="34" charset="0"/>
        <a:buChar char="−"/>
        <a:defRPr sz="1353" kern="1200">
          <a:solidFill>
            <a:schemeClr val="tx2"/>
          </a:solidFill>
          <a:latin typeface="+mn-lt"/>
          <a:ea typeface="+mn-ea"/>
          <a:cs typeface="+mn-cs"/>
        </a:defRPr>
      </a:lvl4pPr>
      <a:lvl5pPr marL="606370" indent="-200532" algn="l" defTabSz="687537" rtl="0" eaLnBrk="1" latinLnBrk="0" hangingPunct="1">
        <a:spcBef>
          <a:spcPts val="902"/>
        </a:spcBef>
        <a:buFont typeface="Arial" pitchFamily="34" charset="0"/>
        <a:buChar char="−"/>
        <a:defRPr sz="1353" kern="1200">
          <a:solidFill>
            <a:schemeClr val="tx2"/>
          </a:solidFill>
          <a:latin typeface="+mn-lt"/>
          <a:ea typeface="+mn-ea"/>
          <a:cs typeface="+mn-cs"/>
        </a:defRPr>
      </a:lvl5pPr>
      <a:lvl6pPr marL="1890728" indent="-171884" algn="l" defTabSz="687537" rtl="0" eaLnBrk="1" latinLnBrk="0" hangingPunct="1">
        <a:spcBef>
          <a:spcPct val="20000"/>
        </a:spcBef>
        <a:buFont typeface="Arial" pitchFamily="34" charset="0"/>
        <a:buChar char="•"/>
        <a:defRPr sz="1504" kern="1200">
          <a:solidFill>
            <a:schemeClr val="tx1"/>
          </a:solidFill>
          <a:latin typeface="+mn-lt"/>
          <a:ea typeface="+mn-ea"/>
          <a:cs typeface="+mn-cs"/>
        </a:defRPr>
      </a:lvl6pPr>
      <a:lvl7pPr marL="2234496" indent="-171884" algn="l" defTabSz="687537" rtl="0" eaLnBrk="1" latinLnBrk="0" hangingPunct="1">
        <a:spcBef>
          <a:spcPct val="20000"/>
        </a:spcBef>
        <a:buFont typeface="Arial" pitchFamily="34" charset="0"/>
        <a:buChar char="•"/>
        <a:defRPr sz="1504" kern="1200">
          <a:solidFill>
            <a:schemeClr val="tx1"/>
          </a:solidFill>
          <a:latin typeface="+mn-lt"/>
          <a:ea typeface="+mn-ea"/>
          <a:cs typeface="+mn-cs"/>
        </a:defRPr>
      </a:lvl7pPr>
      <a:lvl8pPr marL="2578265" indent="-171884" algn="l" defTabSz="687537" rtl="0" eaLnBrk="1" latinLnBrk="0" hangingPunct="1">
        <a:spcBef>
          <a:spcPct val="20000"/>
        </a:spcBef>
        <a:buFont typeface="Arial" pitchFamily="34" charset="0"/>
        <a:buChar char="•"/>
        <a:defRPr sz="1504" kern="1200">
          <a:solidFill>
            <a:schemeClr val="tx1"/>
          </a:solidFill>
          <a:latin typeface="+mn-lt"/>
          <a:ea typeface="+mn-ea"/>
          <a:cs typeface="+mn-cs"/>
        </a:defRPr>
      </a:lvl8pPr>
      <a:lvl9pPr marL="2922034" indent="-171884" algn="l" defTabSz="687537" rtl="0" eaLnBrk="1" latinLnBrk="0" hangingPunct="1">
        <a:spcBef>
          <a:spcPct val="20000"/>
        </a:spcBef>
        <a:buFont typeface="Arial" pitchFamily="34" charset="0"/>
        <a:buChar char="•"/>
        <a:defRPr sz="1504" kern="1200">
          <a:solidFill>
            <a:schemeClr val="tx1"/>
          </a:solidFill>
          <a:latin typeface="+mn-lt"/>
          <a:ea typeface="+mn-ea"/>
          <a:cs typeface="+mn-cs"/>
        </a:defRPr>
      </a:lvl9pPr>
    </p:bodyStyle>
    <p:otherStyle>
      <a:defPPr>
        <a:defRPr lang="en-US"/>
      </a:defPPr>
      <a:lvl1pPr marL="0" algn="l" defTabSz="687537" rtl="0" eaLnBrk="1" latinLnBrk="0" hangingPunct="1">
        <a:defRPr sz="1353" kern="1200">
          <a:solidFill>
            <a:schemeClr val="tx1"/>
          </a:solidFill>
          <a:latin typeface="+mn-lt"/>
          <a:ea typeface="+mn-ea"/>
          <a:cs typeface="+mn-cs"/>
        </a:defRPr>
      </a:lvl1pPr>
      <a:lvl2pPr marL="343769" algn="l" defTabSz="687537" rtl="0" eaLnBrk="1" latinLnBrk="0" hangingPunct="1">
        <a:defRPr sz="1353" kern="1200">
          <a:solidFill>
            <a:schemeClr val="tx1"/>
          </a:solidFill>
          <a:latin typeface="+mn-lt"/>
          <a:ea typeface="+mn-ea"/>
          <a:cs typeface="+mn-cs"/>
        </a:defRPr>
      </a:lvl2pPr>
      <a:lvl3pPr marL="687537" algn="l" defTabSz="687537" rtl="0" eaLnBrk="1" latinLnBrk="0" hangingPunct="1">
        <a:defRPr sz="1353" kern="1200">
          <a:solidFill>
            <a:schemeClr val="tx1"/>
          </a:solidFill>
          <a:latin typeface="+mn-lt"/>
          <a:ea typeface="+mn-ea"/>
          <a:cs typeface="+mn-cs"/>
        </a:defRPr>
      </a:lvl3pPr>
      <a:lvl4pPr marL="1031306" algn="l" defTabSz="687537" rtl="0" eaLnBrk="1" latinLnBrk="0" hangingPunct="1">
        <a:defRPr sz="1353" kern="1200">
          <a:solidFill>
            <a:schemeClr val="tx1"/>
          </a:solidFill>
          <a:latin typeface="+mn-lt"/>
          <a:ea typeface="+mn-ea"/>
          <a:cs typeface="+mn-cs"/>
        </a:defRPr>
      </a:lvl4pPr>
      <a:lvl5pPr marL="1375075" algn="l" defTabSz="687537" rtl="0" eaLnBrk="1" latinLnBrk="0" hangingPunct="1">
        <a:defRPr sz="1353" kern="1200">
          <a:solidFill>
            <a:schemeClr val="tx1"/>
          </a:solidFill>
          <a:latin typeface="+mn-lt"/>
          <a:ea typeface="+mn-ea"/>
          <a:cs typeface="+mn-cs"/>
        </a:defRPr>
      </a:lvl5pPr>
      <a:lvl6pPr marL="1718843" algn="l" defTabSz="687537" rtl="0" eaLnBrk="1" latinLnBrk="0" hangingPunct="1">
        <a:defRPr sz="1353" kern="1200">
          <a:solidFill>
            <a:schemeClr val="tx1"/>
          </a:solidFill>
          <a:latin typeface="+mn-lt"/>
          <a:ea typeface="+mn-ea"/>
          <a:cs typeface="+mn-cs"/>
        </a:defRPr>
      </a:lvl6pPr>
      <a:lvl7pPr marL="2062612" algn="l" defTabSz="687537" rtl="0" eaLnBrk="1" latinLnBrk="0" hangingPunct="1">
        <a:defRPr sz="1353" kern="1200">
          <a:solidFill>
            <a:schemeClr val="tx1"/>
          </a:solidFill>
          <a:latin typeface="+mn-lt"/>
          <a:ea typeface="+mn-ea"/>
          <a:cs typeface="+mn-cs"/>
        </a:defRPr>
      </a:lvl7pPr>
      <a:lvl8pPr marL="2406381" algn="l" defTabSz="687537" rtl="0" eaLnBrk="1" latinLnBrk="0" hangingPunct="1">
        <a:defRPr sz="1353" kern="1200">
          <a:solidFill>
            <a:schemeClr val="tx1"/>
          </a:solidFill>
          <a:latin typeface="+mn-lt"/>
          <a:ea typeface="+mn-ea"/>
          <a:cs typeface="+mn-cs"/>
        </a:defRPr>
      </a:lvl8pPr>
      <a:lvl9pPr marL="2750149" algn="l" defTabSz="687537" rtl="0" eaLnBrk="1" latinLnBrk="0" hangingPunct="1">
        <a:defRPr sz="13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3.png"/><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5.xml"/><Relationship Id="rId6" Type="http://schemas.openxmlformats.org/officeDocument/2006/relationships/image" Target="../media/image1.gif"/><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5.xml"/><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ec.europa.eu/finance/payments/sepa/index_en.htm"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tags" Target="../tags/tag4.xml"/><Relationship Id="rId7" Type="http://schemas.openxmlformats.org/officeDocument/2006/relationships/image" Target="../media/image13.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6.xml"/><Relationship Id="rId10" Type="http://schemas.openxmlformats.org/officeDocument/2006/relationships/image" Target="../media/image16.png"/><Relationship Id="rId4" Type="http://schemas.openxmlformats.org/officeDocument/2006/relationships/slideLayout" Target="../slideLayouts/slideLayout4.xml"/><Relationship Id="rId9" Type="http://schemas.openxmlformats.org/officeDocument/2006/relationships/image" Target="../media/image15.emf"/></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hyperlink" Target="http://www.deloitte.com/about" TargetMode="Externa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EL_PRI_RGB.gif"/>
          <p:cNvPicPr>
            <a:picLocks noChangeAspect="1"/>
          </p:cNvPicPr>
          <p:nvPr/>
        </p:nvPicPr>
        <p:blipFill>
          <a:blip r:embed="rId2" cstate="print"/>
          <a:stretch>
            <a:fillRect/>
          </a:stretch>
        </p:blipFill>
        <p:spPr>
          <a:xfrm>
            <a:off x="370800" y="2286000"/>
            <a:ext cx="8639175" cy="1619250"/>
          </a:xfrm>
          <a:prstGeom prst="rect">
            <a:avLst/>
          </a:prstGeom>
        </p:spPr>
      </p:pic>
    </p:spTree>
    <p:extLst>
      <p:ext uri="{BB962C8B-B14F-4D97-AF65-F5344CB8AC3E}">
        <p14:creationId xmlns:p14="http://schemas.microsoft.com/office/powerpoint/2010/main" val="445911781"/>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g1.jpg"/>
          <p:cNvPicPr>
            <a:picLocks noChangeAspect="1"/>
          </p:cNvPicPr>
          <p:nvPr/>
        </p:nvPicPr>
        <p:blipFill>
          <a:blip r:embed="rId3" cstate="screen"/>
          <a:stretch>
            <a:fillRect/>
          </a:stretch>
        </p:blipFill>
        <p:spPr>
          <a:xfrm>
            <a:off x="0" y="0"/>
            <a:ext cx="9144000" cy="6858000"/>
          </a:xfrm>
          <a:prstGeom prst="rect">
            <a:avLst/>
          </a:prstGeom>
        </p:spPr>
      </p:pic>
      <p:sp>
        <p:nvSpPr>
          <p:cNvPr id="6" name="Title 5"/>
          <p:cNvSpPr>
            <a:spLocks noGrp="1"/>
          </p:cNvSpPr>
          <p:nvPr>
            <p:ph type="ctrTitle"/>
          </p:nvPr>
        </p:nvSpPr>
        <p:spPr>
          <a:xfrm>
            <a:off x="374202" y="973534"/>
            <a:ext cx="4628956" cy="842400"/>
          </a:xfrm>
        </p:spPr>
        <p:txBody>
          <a:bodyPr/>
          <a:lstStyle/>
          <a:p>
            <a:r>
              <a:rPr lang="en-GB" sz="2400" dirty="0" smtClean="0"/>
              <a:t>Credit Management Services</a:t>
            </a:r>
            <a:endParaRPr lang="en-GB" sz="2400" dirty="0"/>
          </a:p>
        </p:txBody>
      </p:sp>
      <p:sp>
        <p:nvSpPr>
          <p:cNvPr id="7" name="Subtitle 6"/>
          <p:cNvSpPr>
            <a:spLocks noGrp="1"/>
          </p:cNvSpPr>
          <p:nvPr>
            <p:ph type="subTitle" idx="1"/>
          </p:nvPr>
        </p:nvSpPr>
        <p:spPr/>
        <p:txBody>
          <a:bodyPr/>
          <a:lstStyle/>
          <a:p>
            <a:r>
              <a:rPr lang="en-GB" dirty="0" smtClean="0"/>
              <a:t>Bastian De Preter - Manager</a:t>
            </a:r>
          </a:p>
          <a:p>
            <a:r>
              <a:rPr lang="en-GB" dirty="0" smtClean="0"/>
              <a:t>Sabrina Valotto – Senior Consultant</a:t>
            </a:r>
            <a:endParaRPr lang="en-GB" dirty="0"/>
          </a:p>
        </p:txBody>
      </p:sp>
      <p:sp>
        <p:nvSpPr>
          <p:cNvPr id="14" name="Text Placeholder 13"/>
          <p:cNvSpPr>
            <a:spLocks noGrp="1"/>
          </p:cNvSpPr>
          <p:nvPr>
            <p:ph type="body" sz="quarter" idx="10"/>
          </p:nvPr>
        </p:nvSpPr>
        <p:spPr/>
        <p:txBody>
          <a:bodyPr/>
          <a:lstStyle/>
          <a:p>
            <a:r>
              <a:rPr lang="en-GB" sz="3200" dirty="0" smtClean="0"/>
              <a:t>Order To Cash</a:t>
            </a:r>
          </a:p>
          <a:p>
            <a:r>
              <a:rPr lang="en-GB" sz="3200" dirty="0" smtClean="0"/>
              <a:t>Great Untapped Potential</a:t>
            </a:r>
            <a:endParaRPr lang="en-GB" sz="3200" dirty="0"/>
          </a:p>
        </p:txBody>
      </p:sp>
      <p:pic>
        <p:nvPicPr>
          <p:cNvPr id="9" name="Picture 8" descr="DEL_PRI_RGB.gif"/>
          <p:cNvPicPr>
            <a:picLocks noChangeAspect="1"/>
          </p:cNvPicPr>
          <p:nvPr/>
        </p:nvPicPr>
        <p:blipFill>
          <a:blip r:embed="rId4" cstate="print"/>
          <a:stretch>
            <a:fillRect/>
          </a:stretch>
        </p:blipFill>
        <p:spPr>
          <a:xfrm>
            <a:off x="352879" y="399576"/>
            <a:ext cx="1720800" cy="322531"/>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180" y="4968687"/>
            <a:ext cx="1487427" cy="1267707"/>
          </a:xfrm>
          <a:prstGeom prst="rect">
            <a:avLst/>
          </a:prstGeom>
        </p:spPr>
      </p:pic>
    </p:spTree>
    <p:extLst>
      <p:ext uri="{BB962C8B-B14F-4D97-AF65-F5344CB8AC3E}">
        <p14:creationId xmlns:p14="http://schemas.microsoft.com/office/powerpoint/2010/main" val="270071891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Our Expertise</a:t>
            </a:r>
            <a:endParaRPr lang="en-US" dirty="0"/>
          </a:p>
        </p:txBody>
      </p:sp>
      <p:sp>
        <p:nvSpPr>
          <p:cNvPr id="4" name="Text Placeholder 3"/>
          <p:cNvSpPr>
            <a:spLocks noGrp="1"/>
          </p:cNvSpPr>
          <p:nvPr>
            <p:ph type="body" sz="quarter" idx="14"/>
          </p:nvPr>
        </p:nvSpPr>
        <p:spPr>
          <a:xfrm>
            <a:off x="390431" y="989358"/>
            <a:ext cx="3287450" cy="5182842"/>
          </a:xfrm>
        </p:spPr>
        <p:txBody>
          <a:bodyPr/>
          <a:lstStyle/>
          <a:p>
            <a:r>
              <a:rPr lang="en-US" sz="2105" dirty="0">
                <a:solidFill>
                  <a:schemeClr val="accent1"/>
                </a:solidFill>
                <a:latin typeface="+mj-lt"/>
                <a:ea typeface="+mj-ea"/>
                <a:cs typeface="+mj-cs"/>
              </a:rPr>
              <a:t>Our vision is to be the standard of excellence, providing consistently superior services that differentiate us in the </a:t>
            </a:r>
            <a:r>
              <a:rPr lang="en-US" sz="2105" dirty="0" smtClean="0">
                <a:solidFill>
                  <a:schemeClr val="accent1"/>
                </a:solidFill>
                <a:latin typeface="+mj-lt"/>
                <a:ea typeface="+mj-ea"/>
                <a:cs typeface="+mj-cs"/>
              </a:rPr>
              <a:t>marketplace.</a:t>
            </a:r>
          </a:p>
          <a:p>
            <a:endParaRPr lang="en-US" sz="2105" dirty="0">
              <a:solidFill>
                <a:schemeClr val="accent1"/>
              </a:solidFill>
              <a:latin typeface="+mj-lt"/>
              <a:ea typeface="+mj-ea"/>
              <a:cs typeface="+mj-cs"/>
            </a:endParaRPr>
          </a:p>
          <a:p>
            <a:r>
              <a:rPr lang="en-US" sz="2105" dirty="0">
                <a:solidFill>
                  <a:schemeClr val="accent1"/>
                </a:solidFill>
                <a:latin typeface="+mj-lt"/>
                <a:ea typeface="+mj-ea"/>
                <a:cs typeface="+mj-cs"/>
              </a:rPr>
              <a:t>We deliver multidisciplinary services to respond to the individual needs of our clients.</a:t>
            </a:r>
          </a:p>
        </p:txBody>
      </p:sp>
      <p:sp>
        <p:nvSpPr>
          <p:cNvPr id="14" name="Rectangle 13"/>
          <p:cNvSpPr/>
          <p:nvPr/>
        </p:nvSpPr>
        <p:spPr>
          <a:xfrm>
            <a:off x="4247160" y="2204140"/>
            <a:ext cx="1150412" cy="486095"/>
          </a:xfrm>
          <a:prstGeom prst="rect">
            <a:avLst/>
          </a:prstGeom>
        </p:spPr>
        <p:txBody>
          <a:bodyPr wrap="square" lIns="0" tIns="0" rIns="0" bIns="0">
            <a:spAutoFit/>
          </a:bodyPr>
          <a:lstStyle/>
          <a:p>
            <a:pPr>
              <a:spcAft>
                <a:spcPts val="451"/>
              </a:spcAft>
            </a:pPr>
            <a:r>
              <a:rPr lang="en-US" sz="1053" b="1" dirty="0">
                <a:solidFill>
                  <a:schemeClr val="bg1"/>
                </a:solidFill>
              </a:rPr>
              <a:t>Audit &amp; Enterprise Risk Services</a:t>
            </a:r>
            <a:endParaRPr lang="en-US" sz="1053" dirty="0">
              <a:solidFill>
                <a:schemeClr val="bg1"/>
              </a:solidFill>
            </a:endParaRPr>
          </a:p>
        </p:txBody>
      </p:sp>
      <p:sp>
        <p:nvSpPr>
          <p:cNvPr id="15" name="Rectangle 14"/>
          <p:cNvSpPr/>
          <p:nvPr/>
        </p:nvSpPr>
        <p:spPr>
          <a:xfrm>
            <a:off x="4808921" y="1579794"/>
            <a:ext cx="1063084" cy="162032"/>
          </a:xfrm>
          <a:prstGeom prst="rect">
            <a:avLst/>
          </a:prstGeom>
        </p:spPr>
        <p:txBody>
          <a:bodyPr wrap="square" lIns="0" tIns="0" rIns="0" bIns="0">
            <a:spAutoFit/>
          </a:bodyPr>
          <a:lstStyle/>
          <a:p>
            <a:pPr>
              <a:spcAft>
                <a:spcPts val="451"/>
              </a:spcAft>
            </a:pPr>
            <a:r>
              <a:rPr lang="en-US" sz="1053" b="1" dirty="0">
                <a:solidFill>
                  <a:schemeClr val="bg1"/>
                </a:solidFill>
              </a:rPr>
              <a:t>Accountancy</a:t>
            </a:r>
            <a:endParaRPr lang="en-US" sz="1053" dirty="0">
              <a:solidFill>
                <a:schemeClr val="bg1"/>
              </a:solidFill>
            </a:endParaRPr>
          </a:p>
        </p:txBody>
      </p:sp>
      <p:sp>
        <p:nvSpPr>
          <p:cNvPr id="16" name="Rectangle 15"/>
          <p:cNvSpPr/>
          <p:nvPr/>
        </p:nvSpPr>
        <p:spPr>
          <a:xfrm>
            <a:off x="5729301" y="3258133"/>
            <a:ext cx="1029317" cy="324063"/>
          </a:xfrm>
          <a:prstGeom prst="rect">
            <a:avLst/>
          </a:prstGeom>
        </p:spPr>
        <p:txBody>
          <a:bodyPr wrap="square" lIns="0" tIns="0" rIns="0" bIns="0">
            <a:spAutoFit/>
          </a:bodyPr>
          <a:lstStyle/>
          <a:p>
            <a:r>
              <a:rPr lang="en-US" sz="1053" b="1" dirty="0">
                <a:solidFill>
                  <a:schemeClr val="bg1"/>
                </a:solidFill>
              </a:rPr>
              <a:t>Tax &amp; Legal</a:t>
            </a:r>
          </a:p>
          <a:p>
            <a:r>
              <a:rPr lang="en-US" sz="1053" b="1" dirty="0">
                <a:solidFill>
                  <a:schemeClr val="bg1"/>
                </a:solidFill>
              </a:rPr>
              <a:t>Services</a:t>
            </a:r>
            <a:endParaRPr lang="en-US" sz="1053" dirty="0">
              <a:solidFill>
                <a:schemeClr val="bg1"/>
              </a:solidFill>
            </a:endParaRPr>
          </a:p>
        </p:txBody>
      </p:sp>
      <p:sp>
        <p:nvSpPr>
          <p:cNvPr id="17" name="Rectangle 16"/>
          <p:cNvSpPr/>
          <p:nvPr/>
        </p:nvSpPr>
        <p:spPr>
          <a:xfrm>
            <a:off x="4159242" y="4449211"/>
            <a:ext cx="1207836" cy="162032"/>
          </a:xfrm>
          <a:prstGeom prst="rect">
            <a:avLst/>
          </a:prstGeom>
        </p:spPr>
        <p:txBody>
          <a:bodyPr wrap="square" lIns="0" tIns="0" rIns="0" bIns="0">
            <a:spAutoFit/>
          </a:bodyPr>
          <a:lstStyle/>
          <a:p>
            <a:pPr>
              <a:spcAft>
                <a:spcPts val="451"/>
              </a:spcAft>
            </a:pPr>
            <a:r>
              <a:rPr lang="en-US" sz="1053" b="1" dirty="0">
                <a:solidFill>
                  <a:schemeClr val="bg1"/>
                </a:solidFill>
              </a:rPr>
              <a:t>Consulting</a:t>
            </a:r>
          </a:p>
        </p:txBody>
      </p:sp>
      <p:sp>
        <p:nvSpPr>
          <p:cNvPr id="18" name="Rectangle 17"/>
          <p:cNvSpPr/>
          <p:nvPr/>
        </p:nvSpPr>
        <p:spPr>
          <a:xfrm>
            <a:off x="4030600" y="3665918"/>
            <a:ext cx="932758" cy="486095"/>
          </a:xfrm>
          <a:prstGeom prst="rect">
            <a:avLst/>
          </a:prstGeom>
        </p:spPr>
        <p:txBody>
          <a:bodyPr wrap="square" lIns="0" tIns="0" rIns="0" bIns="0">
            <a:spAutoFit/>
          </a:bodyPr>
          <a:lstStyle/>
          <a:p>
            <a:pPr>
              <a:spcAft>
                <a:spcPts val="451"/>
              </a:spcAft>
            </a:pPr>
            <a:r>
              <a:rPr lang="en-US" sz="1053" b="1" dirty="0">
                <a:solidFill>
                  <a:schemeClr val="bg1"/>
                </a:solidFill>
              </a:rPr>
              <a:t>Financial Advisory Services</a:t>
            </a:r>
            <a:endParaRPr lang="en-US" sz="1053" dirty="0">
              <a:solidFill>
                <a:schemeClr val="bg1"/>
              </a:solidFill>
            </a:endParaRPr>
          </a:p>
        </p:txBody>
      </p:sp>
      <p:sp>
        <p:nvSpPr>
          <p:cNvPr id="32" name="Freeform 5"/>
          <p:cNvSpPr>
            <a:spLocks noChangeAspect="1" noEditPoints="1"/>
          </p:cNvSpPr>
          <p:nvPr/>
        </p:nvSpPr>
        <p:spPr bwMode="auto">
          <a:xfrm>
            <a:off x="5242041" y="1904634"/>
            <a:ext cx="287892" cy="427658"/>
          </a:xfrm>
          <a:custGeom>
            <a:avLst/>
            <a:gdLst/>
            <a:ahLst/>
            <a:cxnLst>
              <a:cxn ang="0">
                <a:pos x="8" y="0"/>
              </a:cxn>
              <a:cxn ang="0">
                <a:pos x="0" y="91"/>
              </a:cxn>
              <a:cxn ang="0">
                <a:pos x="58" y="100"/>
              </a:cxn>
              <a:cxn ang="0">
                <a:pos x="67" y="8"/>
              </a:cxn>
              <a:cxn ang="0">
                <a:pos x="8" y="15"/>
              </a:cxn>
              <a:cxn ang="0">
                <a:pos x="55" y="11"/>
              </a:cxn>
              <a:cxn ang="0">
                <a:pos x="58" y="25"/>
              </a:cxn>
              <a:cxn ang="0">
                <a:pos x="12" y="28"/>
              </a:cxn>
              <a:cxn ang="0">
                <a:pos x="8" y="15"/>
              </a:cxn>
              <a:cxn ang="0">
                <a:pos x="54" y="46"/>
              </a:cxn>
              <a:cxn ang="0">
                <a:pos x="54" y="39"/>
              </a:cxn>
              <a:cxn ang="0">
                <a:pos x="44" y="42"/>
              </a:cxn>
              <a:cxn ang="0">
                <a:pos x="36" y="42"/>
              </a:cxn>
              <a:cxn ang="0">
                <a:pos x="44" y="42"/>
              </a:cxn>
              <a:cxn ang="0">
                <a:pos x="26" y="46"/>
              </a:cxn>
              <a:cxn ang="0">
                <a:pos x="26" y="39"/>
              </a:cxn>
              <a:cxn ang="0">
                <a:pos x="12" y="89"/>
              </a:cxn>
              <a:cxn ang="0">
                <a:pos x="12" y="81"/>
              </a:cxn>
              <a:cxn ang="0">
                <a:pos x="12" y="89"/>
              </a:cxn>
              <a:cxn ang="0">
                <a:pos x="8" y="71"/>
              </a:cxn>
              <a:cxn ang="0">
                <a:pos x="16" y="71"/>
              </a:cxn>
              <a:cxn ang="0">
                <a:pos x="12" y="60"/>
              </a:cxn>
              <a:cxn ang="0">
                <a:pos x="12" y="53"/>
              </a:cxn>
              <a:cxn ang="0">
                <a:pos x="12" y="60"/>
              </a:cxn>
              <a:cxn ang="0">
                <a:pos x="8" y="42"/>
              </a:cxn>
              <a:cxn ang="0">
                <a:pos x="16" y="42"/>
              </a:cxn>
              <a:cxn ang="0">
                <a:pos x="26" y="89"/>
              </a:cxn>
              <a:cxn ang="0">
                <a:pos x="26" y="81"/>
              </a:cxn>
              <a:cxn ang="0">
                <a:pos x="26" y="89"/>
              </a:cxn>
              <a:cxn ang="0">
                <a:pos x="22" y="71"/>
              </a:cxn>
              <a:cxn ang="0">
                <a:pos x="30" y="71"/>
              </a:cxn>
              <a:cxn ang="0">
                <a:pos x="26" y="60"/>
              </a:cxn>
              <a:cxn ang="0">
                <a:pos x="26" y="53"/>
              </a:cxn>
              <a:cxn ang="0">
                <a:pos x="26" y="60"/>
              </a:cxn>
              <a:cxn ang="0">
                <a:pos x="36" y="85"/>
              </a:cxn>
              <a:cxn ang="0">
                <a:pos x="44" y="85"/>
              </a:cxn>
              <a:cxn ang="0">
                <a:pos x="40" y="74"/>
              </a:cxn>
              <a:cxn ang="0">
                <a:pos x="40" y="67"/>
              </a:cxn>
              <a:cxn ang="0">
                <a:pos x="40" y="74"/>
              </a:cxn>
              <a:cxn ang="0">
                <a:pos x="36" y="57"/>
              </a:cxn>
              <a:cxn ang="0">
                <a:pos x="44" y="57"/>
              </a:cxn>
              <a:cxn ang="0">
                <a:pos x="59" y="86"/>
              </a:cxn>
              <a:cxn ang="0">
                <a:pos x="52" y="88"/>
              </a:cxn>
              <a:cxn ang="0">
                <a:pos x="50" y="55"/>
              </a:cxn>
              <a:cxn ang="0">
                <a:pos x="57" y="53"/>
              </a:cxn>
              <a:cxn ang="0">
                <a:pos x="59" y="86"/>
              </a:cxn>
            </a:cxnLst>
            <a:rect l="0" t="0" r="r" b="b"/>
            <a:pathLst>
              <a:path w="67" h="100">
                <a:moveTo>
                  <a:pt x="58" y="0"/>
                </a:moveTo>
                <a:cubicBezTo>
                  <a:pt x="8" y="0"/>
                  <a:pt x="8" y="0"/>
                  <a:pt x="8" y="0"/>
                </a:cubicBezTo>
                <a:cubicBezTo>
                  <a:pt x="4" y="0"/>
                  <a:pt x="0" y="4"/>
                  <a:pt x="0" y="8"/>
                </a:cubicBezTo>
                <a:cubicBezTo>
                  <a:pt x="0" y="91"/>
                  <a:pt x="0" y="91"/>
                  <a:pt x="0" y="91"/>
                </a:cubicBezTo>
                <a:cubicBezTo>
                  <a:pt x="0" y="96"/>
                  <a:pt x="4" y="100"/>
                  <a:pt x="8" y="100"/>
                </a:cubicBezTo>
                <a:cubicBezTo>
                  <a:pt x="58" y="100"/>
                  <a:pt x="58" y="100"/>
                  <a:pt x="58" y="100"/>
                </a:cubicBezTo>
                <a:cubicBezTo>
                  <a:pt x="63" y="100"/>
                  <a:pt x="67" y="96"/>
                  <a:pt x="67" y="91"/>
                </a:cubicBezTo>
                <a:cubicBezTo>
                  <a:pt x="67" y="8"/>
                  <a:pt x="67" y="8"/>
                  <a:pt x="67" y="8"/>
                </a:cubicBezTo>
                <a:cubicBezTo>
                  <a:pt x="67" y="4"/>
                  <a:pt x="63" y="0"/>
                  <a:pt x="58" y="0"/>
                </a:cubicBezTo>
                <a:close/>
                <a:moveTo>
                  <a:pt x="8" y="15"/>
                </a:moveTo>
                <a:cubicBezTo>
                  <a:pt x="8" y="13"/>
                  <a:pt x="10" y="11"/>
                  <a:pt x="12" y="11"/>
                </a:cubicBezTo>
                <a:cubicBezTo>
                  <a:pt x="55" y="11"/>
                  <a:pt x="55" y="11"/>
                  <a:pt x="55" y="11"/>
                </a:cubicBezTo>
                <a:cubicBezTo>
                  <a:pt x="57" y="11"/>
                  <a:pt x="58" y="13"/>
                  <a:pt x="58" y="15"/>
                </a:cubicBezTo>
                <a:cubicBezTo>
                  <a:pt x="58" y="25"/>
                  <a:pt x="58" y="25"/>
                  <a:pt x="58" y="25"/>
                </a:cubicBezTo>
                <a:cubicBezTo>
                  <a:pt x="58" y="26"/>
                  <a:pt x="57" y="28"/>
                  <a:pt x="55" y="28"/>
                </a:cubicBezTo>
                <a:cubicBezTo>
                  <a:pt x="12" y="28"/>
                  <a:pt x="12" y="28"/>
                  <a:pt x="12" y="28"/>
                </a:cubicBezTo>
                <a:cubicBezTo>
                  <a:pt x="10" y="28"/>
                  <a:pt x="8" y="26"/>
                  <a:pt x="8" y="25"/>
                </a:cubicBezTo>
                <a:lnTo>
                  <a:pt x="8" y="15"/>
                </a:lnTo>
                <a:close/>
                <a:moveTo>
                  <a:pt x="58" y="42"/>
                </a:moveTo>
                <a:cubicBezTo>
                  <a:pt x="58" y="44"/>
                  <a:pt x="56" y="46"/>
                  <a:pt x="54" y="46"/>
                </a:cubicBezTo>
                <a:cubicBezTo>
                  <a:pt x="52" y="46"/>
                  <a:pt x="51" y="44"/>
                  <a:pt x="51" y="42"/>
                </a:cubicBezTo>
                <a:cubicBezTo>
                  <a:pt x="51" y="40"/>
                  <a:pt x="52" y="39"/>
                  <a:pt x="54" y="39"/>
                </a:cubicBezTo>
                <a:cubicBezTo>
                  <a:pt x="56" y="39"/>
                  <a:pt x="58" y="40"/>
                  <a:pt x="58" y="42"/>
                </a:cubicBezTo>
                <a:close/>
                <a:moveTo>
                  <a:pt x="44" y="42"/>
                </a:moveTo>
                <a:cubicBezTo>
                  <a:pt x="44" y="44"/>
                  <a:pt x="42" y="46"/>
                  <a:pt x="40" y="46"/>
                </a:cubicBezTo>
                <a:cubicBezTo>
                  <a:pt x="38" y="46"/>
                  <a:pt x="36" y="44"/>
                  <a:pt x="36" y="42"/>
                </a:cubicBezTo>
                <a:cubicBezTo>
                  <a:pt x="36" y="40"/>
                  <a:pt x="38" y="39"/>
                  <a:pt x="40" y="39"/>
                </a:cubicBezTo>
                <a:cubicBezTo>
                  <a:pt x="42" y="39"/>
                  <a:pt x="44" y="40"/>
                  <a:pt x="44" y="42"/>
                </a:cubicBezTo>
                <a:close/>
                <a:moveTo>
                  <a:pt x="30" y="42"/>
                </a:moveTo>
                <a:cubicBezTo>
                  <a:pt x="30" y="44"/>
                  <a:pt x="28" y="46"/>
                  <a:pt x="26" y="46"/>
                </a:cubicBezTo>
                <a:cubicBezTo>
                  <a:pt x="24" y="46"/>
                  <a:pt x="22" y="44"/>
                  <a:pt x="22" y="42"/>
                </a:cubicBezTo>
                <a:cubicBezTo>
                  <a:pt x="22" y="40"/>
                  <a:pt x="24" y="39"/>
                  <a:pt x="26" y="39"/>
                </a:cubicBezTo>
                <a:cubicBezTo>
                  <a:pt x="28" y="39"/>
                  <a:pt x="30" y="40"/>
                  <a:pt x="30" y="42"/>
                </a:cubicBezTo>
                <a:close/>
                <a:moveTo>
                  <a:pt x="12" y="89"/>
                </a:moveTo>
                <a:cubicBezTo>
                  <a:pt x="10" y="89"/>
                  <a:pt x="8" y="87"/>
                  <a:pt x="8" y="85"/>
                </a:cubicBezTo>
                <a:cubicBezTo>
                  <a:pt x="8" y="83"/>
                  <a:pt x="10" y="81"/>
                  <a:pt x="12" y="81"/>
                </a:cubicBezTo>
                <a:cubicBezTo>
                  <a:pt x="14" y="81"/>
                  <a:pt x="16" y="83"/>
                  <a:pt x="16" y="85"/>
                </a:cubicBezTo>
                <a:cubicBezTo>
                  <a:pt x="16" y="87"/>
                  <a:pt x="14" y="89"/>
                  <a:pt x="12" y="89"/>
                </a:cubicBezTo>
                <a:close/>
                <a:moveTo>
                  <a:pt x="12" y="74"/>
                </a:moveTo>
                <a:cubicBezTo>
                  <a:pt x="10" y="74"/>
                  <a:pt x="8" y="73"/>
                  <a:pt x="8" y="71"/>
                </a:cubicBezTo>
                <a:cubicBezTo>
                  <a:pt x="8" y="69"/>
                  <a:pt x="10" y="67"/>
                  <a:pt x="12" y="67"/>
                </a:cubicBezTo>
                <a:cubicBezTo>
                  <a:pt x="14" y="67"/>
                  <a:pt x="16" y="69"/>
                  <a:pt x="16" y="71"/>
                </a:cubicBezTo>
                <a:cubicBezTo>
                  <a:pt x="16" y="73"/>
                  <a:pt x="14" y="74"/>
                  <a:pt x="12" y="74"/>
                </a:cubicBezTo>
                <a:close/>
                <a:moveTo>
                  <a:pt x="12" y="60"/>
                </a:moveTo>
                <a:cubicBezTo>
                  <a:pt x="10" y="60"/>
                  <a:pt x="8" y="59"/>
                  <a:pt x="8" y="57"/>
                </a:cubicBezTo>
                <a:cubicBezTo>
                  <a:pt x="8" y="55"/>
                  <a:pt x="10" y="53"/>
                  <a:pt x="12" y="53"/>
                </a:cubicBezTo>
                <a:cubicBezTo>
                  <a:pt x="14" y="53"/>
                  <a:pt x="16" y="55"/>
                  <a:pt x="16" y="57"/>
                </a:cubicBezTo>
                <a:cubicBezTo>
                  <a:pt x="16" y="59"/>
                  <a:pt x="14" y="60"/>
                  <a:pt x="12" y="60"/>
                </a:cubicBezTo>
                <a:close/>
                <a:moveTo>
                  <a:pt x="12" y="46"/>
                </a:moveTo>
                <a:cubicBezTo>
                  <a:pt x="10" y="46"/>
                  <a:pt x="8" y="44"/>
                  <a:pt x="8" y="42"/>
                </a:cubicBezTo>
                <a:cubicBezTo>
                  <a:pt x="8" y="40"/>
                  <a:pt x="10" y="39"/>
                  <a:pt x="12" y="39"/>
                </a:cubicBezTo>
                <a:cubicBezTo>
                  <a:pt x="14" y="39"/>
                  <a:pt x="16" y="40"/>
                  <a:pt x="16" y="42"/>
                </a:cubicBezTo>
                <a:cubicBezTo>
                  <a:pt x="16" y="44"/>
                  <a:pt x="14" y="46"/>
                  <a:pt x="12" y="46"/>
                </a:cubicBezTo>
                <a:close/>
                <a:moveTo>
                  <a:pt x="26" y="89"/>
                </a:moveTo>
                <a:cubicBezTo>
                  <a:pt x="24" y="89"/>
                  <a:pt x="22" y="87"/>
                  <a:pt x="22" y="85"/>
                </a:cubicBezTo>
                <a:cubicBezTo>
                  <a:pt x="22" y="83"/>
                  <a:pt x="24" y="81"/>
                  <a:pt x="26" y="81"/>
                </a:cubicBezTo>
                <a:cubicBezTo>
                  <a:pt x="28" y="81"/>
                  <a:pt x="30" y="83"/>
                  <a:pt x="30" y="85"/>
                </a:cubicBezTo>
                <a:cubicBezTo>
                  <a:pt x="30" y="87"/>
                  <a:pt x="28" y="89"/>
                  <a:pt x="26" y="89"/>
                </a:cubicBezTo>
                <a:close/>
                <a:moveTo>
                  <a:pt x="26" y="74"/>
                </a:moveTo>
                <a:cubicBezTo>
                  <a:pt x="24" y="74"/>
                  <a:pt x="22" y="73"/>
                  <a:pt x="22" y="71"/>
                </a:cubicBezTo>
                <a:cubicBezTo>
                  <a:pt x="22" y="69"/>
                  <a:pt x="24" y="67"/>
                  <a:pt x="26" y="67"/>
                </a:cubicBezTo>
                <a:cubicBezTo>
                  <a:pt x="28" y="67"/>
                  <a:pt x="30" y="69"/>
                  <a:pt x="30" y="71"/>
                </a:cubicBezTo>
                <a:cubicBezTo>
                  <a:pt x="30" y="73"/>
                  <a:pt x="28" y="74"/>
                  <a:pt x="26" y="74"/>
                </a:cubicBezTo>
                <a:close/>
                <a:moveTo>
                  <a:pt x="26" y="60"/>
                </a:moveTo>
                <a:cubicBezTo>
                  <a:pt x="24" y="60"/>
                  <a:pt x="22" y="59"/>
                  <a:pt x="22" y="57"/>
                </a:cubicBezTo>
                <a:cubicBezTo>
                  <a:pt x="22" y="55"/>
                  <a:pt x="24" y="53"/>
                  <a:pt x="26" y="53"/>
                </a:cubicBezTo>
                <a:cubicBezTo>
                  <a:pt x="28" y="53"/>
                  <a:pt x="30" y="55"/>
                  <a:pt x="30" y="57"/>
                </a:cubicBezTo>
                <a:cubicBezTo>
                  <a:pt x="30" y="59"/>
                  <a:pt x="28" y="60"/>
                  <a:pt x="26" y="60"/>
                </a:cubicBezTo>
                <a:close/>
                <a:moveTo>
                  <a:pt x="40" y="89"/>
                </a:moveTo>
                <a:cubicBezTo>
                  <a:pt x="38" y="89"/>
                  <a:pt x="36" y="87"/>
                  <a:pt x="36" y="85"/>
                </a:cubicBezTo>
                <a:cubicBezTo>
                  <a:pt x="36" y="83"/>
                  <a:pt x="38" y="81"/>
                  <a:pt x="40" y="81"/>
                </a:cubicBezTo>
                <a:cubicBezTo>
                  <a:pt x="42" y="81"/>
                  <a:pt x="44" y="83"/>
                  <a:pt x="44" y="85"/>
                </a:cubicBezTo>
                <a:cubicBezTo>
                  <a:pt x="44" y="87"/>
                  <a:pt x="42" y="89"/>
                  <a:pt x="40" y="89"/>
                </a:cubicBezTo>
                <a:close/>
                <a:moveTo>
                  <a:pt x="40" y="74"/>
                </a:moveTo>
                <a:cubicBezTo>
                  <a:pt x="38" y="74"/>
                  <a:pt x="36" y="73"/>
                  <a:pt x="36" y="71"/>
                </a:cubicBezTo>
                <a:cubicBezTo>
                  <a:pt x="36" y="69"/>
                  <a:pt x="38" y="67"/>
                  <a:pt x="40" y="67"/>
                </a:cubicBezTo>
                <a:cubicBezTo>
                  <a:pt x="42" y="67"/>
                  <a:pt x="44" y="69"/>
                  <a:pt x="44" y="71"/>
                </a:cubicBezTo>
                <a:cubicBezTo>
                  <a:pt x="44" y="73"/>
                  <a:pt x="42" y="74"/>
                  <a:pt x="40" y="74"/>
                </a:cubicBezTo>
                <a:close/>
                <a:moveTo>
                  <a:pt x="40" y="60"/>
                </a:moveTo>
                <a:cubicBezTo>
                  <a:pt x="38" y="60"/>
                  <a:pt x="36" y="59"/>
                  <a:pt x="36" y="57"/>
                </a:cubicBezTo>
                <a:cubicBezTo>
                  <a:pt x="36" y="55"/>
                  <a:pt x="38" y="53"/>
                  <a:pt x="40" y="53"/>
                </a:cubicBezTo>
                <a:cubicBezTo>
                  <a:pt x="42" y="53"/>
                  <a:pt x="44" y="55"/>
                  <a:pt x="44" y="57"/>
                </a:cubicBezTo>
                <a:cubicBezTo>
                  <a:pt x="44" y="59"/>
                  <a:pt x="42" y="60"/>
                  <a:pt x="40" y="60"/>
                </a:cubicBezTo>
                <a:close/>
                <a:moveTo>
                  <a:pt x="59" y="86"/>
                </a:moveTo>
                <a:cubicBezTo>
                  <a:pt x="59" y="87"/>
                  <a:pt x="58" y="88"/>
                  <a:pt x="57" y="88"/>
                </a:cubicBezTo>
                <a:cubicBezTo>
                  <a:pt x="52" y="88"/>
                  <a:pt x="52" y="88"/>
                  <a:pt x="52" y="88"/>
                </a:cubicBezTo>
                <a:cubicBezTo>
                  <a:pt x="51" y="88"/>
                  <a:pt x="50" y="87"/>
                  <a:pt x="50" y="86"/>
                </a:cubicBezTo>
                <a:cubicBezTo>
                  <a:pt x="50" y="55"/>
                  <a:pt x="50" y="55"/>
                  <a:pt x="50" y="55"/>
                </a:cubicBezTo>
                <a:cubicBezTo>
                  <a:pt x="50" y="54"/>
                  <a:pt x="51" y="53"/>
                  <a:pt x="52" y="53"/>
                </a:cubicBezTo>
                <a:cubicBezTo>
                  <a:pt x="57" y="53"/>
                  <a:pt x="57" y="53"/>
                  <a:pt x="57" y="53"/>
                </a:cubicBezTo>
                <a:cubicBezTo>
                  <a:pt x="58" y="53"/>
                  <a:pt x="59" y="54"/>
                  <a:pt x="59" y="55"/>
                </a:cubicBezTo>
                <a:lnTo>
                  <a:pt x="59" y="86"/>
                </a:lnTo>
                <a:close/>
              </a:path>
            </a:pathLst>
          </a:custGeom>
          <a:solidFill>
            <a:schemeClr val="bg2"/>
          </a:solidFill>
          <a:ln w="9525">
            <a:noFill/>
            <a:round/>
            <a:headEnd/>
            <a:tailEnd/>
          </a:ln>
        </p:spPr>
        <p:txBody>
          <a:bodyPr vert="horz" wrap="square" lIns="68750" tIns="34375" rIns="68750" bIns="34375" numCol="1" anchor="t" anchorCtr="0" compatLnSpc="1">
            <a:prstTxWarp prst="textNoShape">
              <a:avLst/>
            </a:prstTxWarp>
          </a:bodyPr>
          <a:lstStyle/>
          <a:p>
            <a:endParaRPr lang="en-GB" sz="1353"/>
          </a:p>
        </p:txBody>
      </p:sp>
      <p:sp>
        <p:nvSpPr>
          <p:cNvPr id="33" name="Freeform 22"/>
          <p:cNvSpPr>
            <a:spLocks noChangeAspect="1" noEditPoints="1"/>
          </p:cNvSpPr>
          <p:nvPr/>
        </p:nvSpPr>
        <p:spPr bwMode="auto">
          <a:xfrm>
            <a:off x="5167539" y="-676832"/>
            <a:ext cx="254508" cy="460138"/>
          </a:xfrm>
          <a:custGeom>
            <a:avLst/>
            <a:gdLst/>
            <a:ahLst/>
            <a:cxnLst>
              <a:cxn ang="0">
                <a:pos x="28" y="88"/>
              </a:cxn>
              <a:cxn ang="0">
                <a:pos x="37" y="79"/>
              </a:cxn>
              <a:cxn ang="0">
                <a:pos x="55" y="79"/>
              </a:cxn>
              <a:cxn ang="0">
                <a:pos x="59" y="74"/>
              </a:cxn>
              <a:cxn ang="0">
                <a:pos x="28" y="74"/>
              </a:cxn>
              <a:cxn ang="0">
                <a:pos x="23" y="70"/>
              </a:cxn>
              <a:cxn ang="0">
                <a:pos x="23" y="70"/>
              </a:cxn>
              <a:cxn ang="0">
                <a:pos x="28" y="49"/>
              </a:cxn>
              <a:cxn ang="0">
                <a:pos x="28" y="49"/>
              </a:cxn>
              <a:cxn ang="0">
                <a:pos x="29" y="48"/>
              </a:cxn>
              <a:cxn ang="0">
                <a:pos x="28" y="49"/>
              </a:cxn>
              <a:cxn ang="0">
                <a:pos x="33" y="45"/>
              </a:cxn>
              <a:cxn ang="0">
                <a:pos x="40" y="45"/>
              </a:cxn>
              <a:cxn ang="0">
                <a:pos x="40" y="51"/>
              </a:cxn>
              <a:cxn ang="0">
                <a:pos x="40" y="51"/>
              </a:cxn>
              <a:cxn ang="0">
                <a:pos x="40" y="57"/>
              </a:cxn>
              <a:cxn ang="0">
                <a:pos x="40" y="57"/>
              </a:cxn>
              <a:cxn ang="0">
                <a:pos x="40" y="57"/>
              </a:cxn>
              <a:cxn ang="0">
                <a:pos x="40" y="57"/>
              </a:cxn>
              <a:cxn ang="0">
                <a:pos x="41" y="58"/>
              </a:cxn>
              <a:cxn ang="0">
                <a:pos x="41" y="58"/>
              </a:cxn>
              <a:cxn ang="0">
                <a:pos x="42" y="58"/>
              </a:cxn>
              <a:cxn ang="0">
                <a:pos x="42" y="60"/>
              </a:cxn>
              <a:cxn ang="0">
                <a:pos x="44" y="63"/>
              </a:cxn>
              <a:cxn ang="0">
                <a:pos x="47" y="63"/>
              </a:cxn>
              <a:cxn ang="0">
                <a:pos x="49" y="60"/>
              </a:cxn>
              <a:cxn ang="0">
                <a:pos x="49" y="58"/>
              </a:cxn>
              <a:cxn ang="0">
                <a:pos x="51" y="58"/>
              </a:cxn>
              <a:cxn ang="0">
                <a:pos x="51" y="58"/>
              </a:cxn>
              <a:cxn ang="0">
                <a:pos x="52" y="57"/>
              </a:cxn>
              <a:cxn ang="0">
                <a:pos x="52" y="57"/>
              </a:cxn>
              <a:cxn ang="0">
                <a:pos x="52" y="57"/>
              </a:cxn>
              <a:cxn ang="0">
                <a:pos x="52" y="57"/>
              </a:cxn>
              <a:cxn ang="0">
                <a:pos x="52" y="47"/>
              </a:cxn>
              <a:cxn ang="0">
                <a:pos x="52" y="47"/>
              </a:cxn>
              <a:cxn ang="0">
                <a:pos x="52" y="23"/>
              </a:cxn>
              <a:cxn ang="0">
                <a:pos x="50" y="20"/>
              </a:cxn>
              <a:cxn ang="0">
                <a:pos x="50" y="9"/>
              </a:cxn>
              <a:cxn ang="0">
                <a:pos x="52" y="7"/>
              </a:cxn>
              <a:cxn ang="0">
                <a:pos x="52" y="0"/>
              </a:cxn>
              <a:cxn ang="0">
                <a:pos x="39" y="0"/>
              </a:cxn>
              <a:cxn ang="0">
                <a:pos x="39" y="7"/>
              </a:cxn>
              <a:cxn ang="0">
                <a:pos x="41" y="9"/>
              </a:cxn>
              <a:cxn ang="0">
                <a:pos x="41" y="20"/>
              </a:cxn>
              <a:cxn ang="0">
                <a:pos x="40" y="23"/>
              </a:cxn>
              <a:cxn ang="0">
                <a:pos x="40" y="25"/>
              </a:cxn>
              <a:cxn ang="0">
                <a:pos x="28" y="25"/>
              </a:cxn>
              <a:cxn ang="0">
                <a:pos x="13" y="79"/>
              </a:cxn>
              <a:cxn ang="0">
                <a:pos x="13" y="79"/>
              </a:cxn>
              <a:cxn ang="0">
                <a:pos x="13" y="79"/>
              </a:cxn>
              <a:cxn ang="0">
                <a:pos x="13" y="79"/>
              </a:cxn>
              <a:cxn ang="0">
                <a:pos x="13" y="79"/>
              </a:cxn>
              <a:cxn ang="0">
                <a:pos x="9" y="108"/>
              </a:cxn>
              <a:cxn ang="0">
                <a:pos x="59" y="108"/>
              </a:cxn>
              <a:cxn ang="0">
                <a:pos x="59" y="98"/>
              </a:cxn>
              <a:cxn ang="0">
                <a:pos x="36" y="98"/>
              </a:cxn>
              <a:cxn ang="0">
                <a:pos x="28" y="88"/>
              </a:cxn>
              <a:cxn ang="0">
                <a:pos x="37" y="28"/>
              </a:cxn>
              <a:cxn ang="0">
                <a:pos x="40" y="31"/>
              </a:cxn>
              <a:cxn ang="0">
                <a:pos x="37" y="34"/>
              </a:cxn>
              <a:cxn ang="0">
                <a:pos x="33" y="31"/>
              </a:cxn>
              <a:cxn ang="0">
                <a:pos x="37" y="28"/>
              </a:cxn>
            </a:cxnLst>
            <a:rect l="0" t="0" r="r" b="b"/>
            <a:pathLst>
              <a:path w="59" h="108">
                <a:moveTo>
                  <a:pt x="28" y="88"/>
                </a:moveTo>
                <a:cubicBezTo>
                  <a:pt x="28" y="88"/>
                  <a:pt x="27" y="79"/>
                  <a:pt x="37" y="79"/>
                </a:cubicBezTo>
                <a:cubicBezTo>
                  <a:pt x="55" y="79"/>
                  <a:pt x="55" y="79"/>
                  <a:pt x="55" y="79"/>
                </a:cubicBezTo>
                <a:cubicBezTo>
                  <a:pt x="59" y="79"/>
                  <a:pt x="59" y="74"/>
                  <a:pt x="59" y="74"/>
                </a:cubicBezTo>
                <a:cubicBezTo>
                  <a:pt x="28" y="74"/>
                  <a:pt x="28" y="74"/>
                  <a:pt x="28" y="74"/>
                </a:cubicBezTo>
                <a:cubicBezTo>
                  <a:pt x="28" y="74"/>
                  <a:pt x="24" y="74"/>
                  <a:pt x="23" y="70"/>
                </a:cubicBezTo>
                <a:cubicBezTo>
                  <a:pt x="23" y="70"/>
                  <a:pt x="23" y="70"/>
                  <a:pt x="23" y="70"/>
                </a:cubicBezTo>
                <a:cubicBezTo>
                  <a:pt x="23" y="64"/>
                  <a:pt x="25" y="56"/>
                  <a:pt x="28" y="49"/>
                </a:cubicBezTo>
                <a:cubicBezTo>
                  <a:pt x="28" y="49"/>
                  <a:pt x="28" y="49"/>
                  <a:pt x="28" y="49"/>
                </a:cubicBezTo>
                <a:cubicBezTo>
                  <a:pt x="29" y="48"/>
                  <a:pt x="29" y="48"/>
                  <a:pt x="29" y="48"/>
                </a:cubicBezTo>
                <a:cubicBezTo>
                  <a:pt x="28" y="48"/>
                  <a:pt x="28" y="49"/>
                  <a:pt x="28" y="49"/>
                </a:cubicBezTo>
                <a:cubicBezTo>
                  <a:pt x="29" y="47"/>
                  <a:pt x="31" y="45"/>
                  <a:pt x="33" y="45"/>
                </a:cubicBezTo>
                <a:cubicBezTo>
                  <a:pt x="40" y="45"/>
                  <a:pt x="40" y="45"/>
                  <a:pt x="40" y="45"/>
                </a:cubicBezTo>
                <a:cubicBezTo>
                  <a:pt x="40" y="51"/>
                  <a:pt x="40" y="51"/>
                  <a:pt x="40" y="51"/>
                </a:cubicBezTo>
                <a:cubicBezTo>
                  <a:pt x="40" y="51"/>
                  <a:pt x="40" y="51"/>
                  <a:pt x="40" y="51"/>
                </a:cubicBezTo>
                <a:cubicBezTo>
                  <a:pt x="40" y="57"/>
                  <a:pt x="40" y="57"/>
                  <a:pt x="40" y="57"/>
                </a:cubicBezTo>
                <a:cubicBezTo>
                  <a:pt x="40" y="57"/>
                  <a:pt x="40" y="57"/>
                  <a:pt x="40" y="57"/>
                </a:cubicBezTo>
                <a:cubicBezTo>
                  <a:pt x="40" y="57"/>
                  <a:pt x="40" y="57"/>
                  <a:pt x="40" y="57"/>
                </a:cubicBezTo>
                <a:cubicBezTo>
                  <a:pt x="40" y="57"/>
                  <a:pt x="40" y="57"/>
                  <a:pt x="40" y="57"/>
                </a:cubicBezTo>
                <a:cubicBezTo>
                  <a:pt x="40" y="58"/>
                  <a:pt x="40" y="58"/>
                  <a:pt x="41" y="58"/>
                </a:cubicBezTo>
                <a:cubicBezTo>
                  <a:pt x="41" y="58"/>
                  <a:pt x="41" y="58"/>
                  <a:pt x="41" y="58"/>
                </a:cubicBezTo>
                <a:cubicBezTo>
                  <a:pt x="42" y="58"/>
                  <a:pt x="42" y="58"/>
                  <a:pt x="42" y="58"/>
                </a:cubicBezTo>
                <a:cubicBezTo>
                  <a:pt x="42" y="60"/>
                  <a:pt x="42" y="60"/>
                  <a:pt x="42" y="60"/>
                </a:cubicBezTo>
                <a:cubicBezTo>
                  <a:pt x="42" y="62"/>
                  <a:pt x="43" y="63"/>
                  <a:pt x="44" y="63"/>
                </a:cubicBezTo>
                <a:cubicBezTo>
                  <a:pt x="47" y="63"/>
                  <a:pt x="47" y="63"/>
                  <a:pt x="47" y="63"/>
                </a:cubicBezTo>
                <a:cubicBezTo>
                  <a:pt x="48" y="63"/>
                  <a:pt x="49" y="62"/>
                  <a:pt x="49" y="60"/>
                </a:cubicBezTo>
                <a:cubicBezTo>
                  <a:pt x="49" y="58"/>
                  <a:pt x="49" y="58"/>
                  <a:pt x="49" y="58"/>
                </a:cubicBezTo>
                <a:cubicBezTo>
                  <a:pt x="51" y="58"/>
                  <a:pt x="51" y="58"/>
                  <a:pt x="51" y="58"/>
                </a:cubicBezTo>
                <a:cubicBezTo>
                  <a:pt x="51" y="58"/>
                  <a:pt x="51" y="58"/>
                  <a:pt x="51" y="58"/>
                </a:cubicBezTo>
                <a:cubicBezTo>
                  <a:pt x="51" y="58"/>
                  <a:pt x="52" y="58"/>
                  <a:pt x="52" y="57"/>
                </a:cubicBezTo>
                <a:cubicBezTo>
                  <a:pt x="52" y="57"/>
                  <a:pt x="52" y="57"/>
                  <a:pt x="52" y="57"/>
                </a:cubicBezTo>
                <a:cubicBezTo>
                  <a:pt x="52" y="57"/>
                  <a:pt x="52" y="57"/>
                  <a:pt x="52" y="57"/>
                </a:cubicBezTo>
                <a:cubicBezTo>
                  <a:pt x="52" y="57"/>
                  <a:pt x="52" y="57"/>
                  <a:pt x="52" y="57"/>
                </a:cubicBezTo>
                <a:cubicBezTo>
                  <a:pt x="52" y="47"/>
                  <a:pt x="52" y="47"/>
                  <a:pt x="52" y="47"/>
                </a:cubicBezTo>
                <a:cubicBezTo>
                  <a:pt x="52" y="47"/>
                  <a:pt x="52" y="47"/>
                  <a:pt x="52" y="47"/>
                </a:cubicBezTo>
                <a:cubicBezTo>
                  <a:pt x="52" y="23"/>
                  <a:pt x="52" y="23"/>
                  <a:pt x="52" y="23"/>
                </a:cubicBezTo>
                <a:cubicBezTo>
                  <a:pt x="52" y="22"/>
                  <a:pt x="51" y="21"/>
                  <a:pt x="50" y="20"/>
                </a:cubicBezTo>
                <a:cubicBezTo>
                  <a:pt x="50" y="9"/>
                  <a:pt x="50" y="9"/>
                  <a:pt x="50" y="9"/>
                </a:cubicBezTo>
                <a:cubicBezTo>
                  <a:pt x="51" y="9"/>
                  <a:pt x="52" y="8"/>
                  <a:pt x="52" y="7"/>
                </a:cubicBezTo>
                <a:cubicBezTo>
                  <a:pt x="52" y="0"/>
                  <a:pt x="52" y="0"/>
                  <a:pt x="52" y="0"/>
                </a:cubicBezTo>
                <a:cubicBezTo>
                  <a:pt x="39" y="0"/>
                  <a:pt x="39" y="0"/>
                  <a:pt x="39" y="0"/>
                </a:cubicBezTo>
                <a:cubicBezTo>
                  <a:pt x="39" y="7"/>
                  <a:pt x="39" y="7"/>
                  <a:pt x="39" y="7"/>
                </a:cubicBezTo>
                <a:cubicBezTo>
                  <a:pt x="39" y="8"/>
                  <a:pt x="40" y="9"/>
                  <a:pt x="41" y="9"/>
                </a:cubicBezTo>
                <a:cubicBezTo>
                  <a:pt x="41" y="20"/>
                  <a:pt x="41" y="20"/>
                  <a:pt x="41" y="20"/>
                </a:cubicBezTo>
                <a:cubicBezTo>
                  <a:pt x="40" y="21"/>
                  <a:pt x="40" y="22"/>
                  <a:pt x="40" y="23"/>
                </a:cubicBezTo>
                <a:cubicBezTo>
                  <a:pt x="40" y="25"/>
                  <a:pt x="40" y="25"/>
                  <a:pt x="40" y="25"/>
                </a:cubicBezTo>
                <a:cubicBezTo>
                  <a:pt x="28" y="25"/>
                  <a:pt x="28" y="25"/>
                  <a:pt x="28" y="25"/>
                </a:cubicBezTo>
                <a:cubicBezTo>
                  <a:pt x="28" y="25"/>
                  <a:pt x="0" y="64"/>
                  <a:pt x="13" y="79"/>
                </a:cubicBezTo>
                <a:cubicBezTo>
                  <a:pt x="13" y="79"/>
                  <a:pt x="13" y="79"/>
                  <a:pt x="13" y="79"/>
                </a:cubicBezTo>
                <a:cubicBezTo>
                  <a:pt x="13" y="79"/>
                  <a:pt x="13" y="79"/>
                  <a:pt x="13" y="79"/>
                </a:cubicBezTo>
                <a:cubicBezTo>
                  <a:pt x="13" y="79"/>
                  <a:pt x="13" y="79"/>
                  <a:pt x="13" y="79"/>
                </a:cubicBezTo>
                <a:cubicBezTo>
                  <a:pt x="13" y="79"/>
                  <a:pt x="13" y="79"/>
                  <a:pt x="13" y="79"/>
                </a:cubicBezTo>
                <a:cubicBezTo>
                  <a:pt x="8" y="89"/>
                  <a:pt x="5" y="101"/>
                  <a:pt x="9" y="108"/>
                </a:cubicBezTo>
                <a:cubicBezTo>
                  <a:pt x="59" y="108"/>
                  <a:pt x="59" y="108"/>
                  <a:pt x="59" y="108"/>
                </a:cubicBezTo>
                <a:cubicBezTo>
                  <a:pt x="59" y="98"/>
                  <a:pt x="59" y="98"/>
                  <a:pt x="59" y="98"/>
                </a:cubicBezTo>
                <a:cubicBezTo>
                  <a:pt x="36" y="98"/>
                  <a:pt x="36" y="98"/>
                  <a:pt x="36" y="98"/>
                </a:cubicBezTo>
                <a:cubicBezTo>
                  <a:pt x="36" y="98"/>
                  <a:pt x="28" y="97"/>
                  <a:pt x="28" y="88"/>
                </a:cubicBezTo>
                <a:close/>
                <a:moveTo>
                  <a:pt x="37" y="28"/>
                </a:moveTo>
                <a:cubicBezTo>
                  <a:pt x="38" y="28"/>
                  <a:pt x="40" y="29"/>
                  <a:pt x="40" y="31"/>
                </a:cubicBezTo>
                <a:cubicBezTo>
                  <a:pt x="40" y="33"/>
                  <a:pt x="38" y="34"/>
                  <a:pt x="37" y="34"/>
                </a:cubicBezTo>
                <a:cubicBezTo>
                  <a:pt x="35" y="34"/>
                  <a:pt x="33" y="33"/>
                  <a:pt x="33" y="31"/>
                </a:cubicBezTo>
                <a:cubicBezTo>
                  <a:pt x="33" y="29"/>
                  <a:pt x="35" y="28"/>
                  <a:pt x="37" y="28"/>
                </a:cubicBezTo>
                <a:close/>
              </a:path>
            </a:pathLst>
          </a:custGeom>
          <a:solidFill>
            <a:srgbClr val="FFFFFF"/>
          </a:solidFill>
          <a:ln w="9525">
            <a:noFill/>
            <a:round/>
            <a:headEnd/>
            <a:tailEnd/>
          </a:ln>
        </p:spPr>
        <p:txBody>
          <a:bodyPr vert="horz" wrap="square" lIns="68750" tIns="34375" rIns="68750" bIns="34375" numCol="1" anchor="t" anchorCtr="0" compatLnSpc="1">
            <a:prstTxWarp prst="textNoShape">
              <a:avLst/>
            </a:prstTxWarp>
          </a:bodyPr>
          <a:lstStyle/>
          <a:p>
            <a:endParaRPr lang="en-GB" sz="1353"/>
          </a:p>
        </p:txBody>
      </p:sp>
      <p:sp>
        <p:nvSpPr>
          <p:cNvPr id="34" name="Freeform 9"/>
          <p:cNvSpPr>
            <a:spLocks noChangeAspect="1" noEditPoints="1"/>
          </p:cNvSpPr>
          <p:nvPr/>
        </p:nvSpPr>
        <p:spPr bwMode="auto">
          <a:xfrm>
            <a:off x="4917201" y="4602175"/>
            <a:ext cx="433120" cy="391133"/>
          </a:xfrm>
          <a:custGeom>
            <a:avLst/>
            <a:gdLst/>
            <a:ahLst/>
            <a:cxnLst>
              <a:cxn ang="0">
                <a:pos x="24" y="46"/>
              </a:cxn>
              <a:cxn ang="0">
                <a:pos x="24" y="21"/>
              </a:cxn>
              <a:cxn ang="0">
                <a:pos x="8" y="21"/>
              </a:cxn>
              <a:cxn ang="0">
                <a:pos x="0" y="29"/>
              </a:cxn>
              <a:cxn ang="0">
                <a:pos x="0" y="54"/>
              </a:cxn>
              <a:cxn ang="0">
                <a:pos x="8" y="62"/>
              </a:cxn>
              <a:cxn ang="0">
                <a:pos x="12" y="62"/>
              </a:cxn>
              <a:cxn ang="0">
                <a:pos x="12" y="74"/>
              </a:cxn>
              <a:cxn ang="0">
                <a:pos x="24" y="62"/>
              </a:cxn>
              <a:cxn ang="0">
                <a:pos x="45" y="62"/>
              </a:cxn>
              <a:cxn ang="0">
                <a:pos x="53" y="54"/>
              </a:cxn>
              <a:cxn ang="0">
                <a:pos x="53" y="46"/>
              </a:cxn>
              <a:cxn ang="0">
                <a:pos x="52" y="46"/>
              </a:cxn>
              <a:cxn ang="0">
                <a:pos x="24" y="46"/>
              </a:cxn>
              <a:cxn ang="0">
                <a:pos x="74" y="0"/>
              </a:cxn>
              <a:cxn ang="0">
                <a:pos x="37" y="0"/>
              </a:cxn>
              <a:cxn ang="0">
                <a:pos x="29" y="8"/>
              </a:cxn>
              <a:cxn ang="0">
                <a:pos x="29" y="41"/>
              </a:cxn>
              <a:cxn ang="0">
                <a:pos x="57" y="41"/>
              </a:cxn>
              <a:cxn ang="0">
                <a:pos x="69" y="54"/>
              </a:cxn>
              <a:cxn ang="0">
                <a:pos x="69" y="41"/>
              </a:cxn>
              <a:cxn ang="0">
                <a:pos x="74" y="41"/>
              </a:cxn>
              <a:cxn ang="0">
                <a:pos x="82" y="33"/>
              </a:cxn>
              <a:cxn ang="0">
                <a:pos x="82" y="8"/>
              </a:cxn>
              <a:cxn ang="0">
                <a:pos x="74" y="0"/>
              </a:cxn>
            </a:cxnLst>
            <a:rect l="0" t="0" r="r" b="b"/>
            <a:pathLst>
              <a:path w="82" h="74">
                <a:moveTo>
                  <a:pt x="24" y="46"/>
                </a:moveTo>
                <a:cubicBezTo>
                  <a:pt x="24" y="21"/>
                  <a:pt x="24" y="21"/>
                  <a:pt x="24" y="21"/>
                </a:cubicBezTo>
                <a:cubicBezTo>
                  <a:pt x="8" y="21"/>
                  <a:pt x="8" y="21"/>
                  <a:pt x="8" y="21"/>
                </a:cubicBezTo>
                <a:cubicBezTo>
                  <a:pt x="4" y="21"/>
                  <a:pt x="0" y="24"/>
                  <a:pt x="0" y="29"/>
                </a:cubicBezTo>
                <a:cubicBezTo>
                  <a:pt x="0" y="54"/>
                  <a:pt x="0" y="54"/>
                  <a:pt x="0" y="54"/>
                </a:cubicBezTo>
                <a:cubicBezTo>
                  <a:pt x="0" y="58"/>
                  <a:pt x="4" y="62"/>
                  <a:pt x="8" y="62"/>
                </a:cubicBezTo>
                <a:cubicBezTo>
                  <a:pt x="12" y="62"/>
                  <a:pt x="12" y="62"/>
                  <a:pt x="12" y="62"/>
                </a:cubicBezTo>
                <a:cubicBezTo>
                  <a:pt x="12" y="74"/>
                  <a:pt x="12" y="74"/>
                  <a:pt x="12" y="74"/>
                </a:cubicBezTo>
                <a:cubicBezTo>
                  <a:pt x="24" y="62"/>
                  <a:pt x="24" y="62"/>
                  <a:pt x="24" y="62"/>
                </a:cubicBezTo>
                <a:cubicBezTo>
                  <a:pt x="45" y="62"/>
                  <a:pt x="45" y="62"/>
                  <a:pt x="45" y="62"/>
                </a:cubicBezTo>
                <a:cubicBezTo>
                  <a:pt x="49" y="62"/>
                  <a:pt x="53" y="58"/>
                  <a:pt x="53" y="54"/>
                </a:cubicBezTo>
                <a:cubicBezTo>
                  <a:pt x="53" y="46"/>
                  <a:pt x="53" y="46"/>
                  <a:pt x="53" y="46"/>
                </a:cubicBezTo>
                <a:cubicBezTo>
                  <a:pt x="53" y="46"/>
                  <a:pt x="53" y="46"/>
                  <a:pt x="52" y="46"/>
                </a:cubicBezTo>
                <a:lnTo>
                  <a:pt x="24" y="46"/>
                </a:lnTo>
                <a:close/>
                <a:moveTo>
                  <a:pt x="74" y="0"/>
                </a:moveTo>
                <a:cubicBezTo>
                  <a:pt x="37" y="0"/>
                  <a:pt x="37" y="0"/>
                  <a:pt x="37" y="0"/>
                </a:cubicBezTo>
                <a:cubicBezTo>
                  <a:pt x="32" y="0"/>
                  <a:pt x="29" y="4"/>
                  <a:pt x="29" y="8"/>
                </a:cubicBezTo>
                <a:cubicBezTo>
                  <a:pt x="29" y="41"/>
                  <a:pt x="29" y="41"/>
                  <a:pt x="29" y="41"/>
                </a:cubicBezTo>
                <a:cubicBezTo>
                  <a:pt x="57" y="41"/>
                  <a:pt x="57" y="41"/>
                  <a:pt x="57" y="41"/>
                </a:cubicBezTo>
                <a:cubicBezTo>
                  <a:pt x="69" y="54"/>
                  <a:pt x="69" y="54"/>
                  <a:pt x="69" y="54"/>
                </a:cubicBezTo>
                <a:cubicBezTo>
                  <a:pt x="69" y="41"/>
                  <a:pt x="69" y="41"/>
                  <a:pt x="69" y="41"/>
                </a:cubicBezTo>
                <a:cubicBezTo>
                  <a:pt x="74" y="41"/>
                  <a:pt x="74" y="41"/>
                  <a:pt x="74" y="41"/>
                </a:cubicBezTo>
                <a:cubicBezTo>
                  <a:pt x="78" y="41"/>
                  <a:pt x="82" y="38"/>
                  <a:pt x="82" y="33"/>
                </a:cubicBezTo>
                <a:cubicBezTo>
                  <a:pt x="82" y="8"/>
                  <a:pt x="82" y="8"/>
                  <a:pt x="82" y="8"/>
                </a:cubicBezTo>
                <a:cubicBezTo>
                  <a:pt x="82" y="4"/>
                  <a:pt x="78" y="0"/>
                  <a:pt x="74" y="0"/>
                </a:cubicBezTo>
                <a:close/>
              </a:path>
            </a:pathLst>
          </a:custGeom>
          <a:solidFill>
            <a:srgbClr val="FFFFFF"/>
          </a:solidFill>
          <a:ln w="9525">
            <a:noFill/>
            <a:round/>
            <a:headEnd/>
            <a:tailEnd/>
          </a:ln>
        </p:spPr>
        <p:txBody>
          <a:bodyPr vert="horz" wrap="square" lIns="68750" tIns="34375" rIns="68750" bIns="34375" numCol="1" anchor="t" anchorCtr="0" compatLnSpc="1">
            <a:prstTxWarp prst="textNoShape">
              <a:avLst/>
            </a:prstTxWarp>
          </a:bodyPr>
          <a:lstStyle/>
          <a:p>
            <a:endParaRPr lang="en-GB" sz="1353"/>
          </a:p>
        </p:txBody>
      </p:sp>
      <p:sp>
        <p:nvSpPr>
          <p:cNvPr id="35" name="Freeform 35"/>
          <p:cNvSpPr>
            <a:spLocks noChangeAspect="1" noEditPoints="1"/>
          </p:cNvSpPr>
          <p:nvPr/>
        </p:nvSpPr>
        <p:spPr bwMode="auto">
          <a:xfrm>
            <a:off x="7333137" y="-622692"/>
            <a:ext cx="437758" cy="406004"/>
          </a:xfrm>
          <a:custGeom>
            <a:avLst/>
            <a:gdLst/>
            <a:ahLst/>
            <a:cxnLst>
              <a:cxn ang="0">
                <a:pos x="18" y="34"/>
              </a:cxn>
              <a:cxn ang="0">
                <a:pos x="41" y="10"/>
              </a:cxn>
              <a:cxn ang="0">
                <a:pos x="56" y="25"/>
              </a:cxn>
              <a:cxn ang="0">
                <a:pos x="34" y="49"/>
              </a:cxn>
              <a:cxn ang="0">
                <a:pos x="18" y="34"/>
              </a:cxn>
              <a:cxn ang="0">
                <a:pos x="59" y="23"/>
              </a:cxn>
              <a:cxn ang="0">
                <a:pos x="63" y="22"/>
              </a:cxn>
              <a:cxn ang="0">
                <a:pos x="65" y="21"/>
              </a:cxn>
              <a:cxn ang="0">
                <a:pos x="65" y="17"/>
              </a:cxn>
              <a:cxn ang="0">
                <a:pos x="48" y="1"/>
              </a:cxn>
              <a:cxn ang="0">
                <a:pos x="44" y="1"/>
              </a:cxn>
              <a:cxn ang="0">
                <a:pos x="43" y="3"/>
              </a:cxn>
              <a:cxn ang="0">
                <a:pos x="43" y="7"/>
              </a:cxn>
              <a:cxn ang="0">
                <a:pos x="59" y="23"/>
              </a:cxn>
              <a:cxn ang="0">
                <a:pos x="26" y="58"/>
              </a:cxn>
              <a:cxn ang="0">
                <a:pos x="30" y="58"/>
              </a:cxn>
              <a:cxn ang="0">
                <a:pos x="32" y="56"/>
              </a:cxn>
              <a:cxn ang="0">
                <a:pos x="32" y="52"/>
              </a:cxn>
              <a:cxn ang="0">
                <a:pos x="15" y="36"/>
              </a:cxn>
              <a:cxn ang="0">
                <a:pos x="11" y="36"/>
              </a:cxn>
              <a:cxn ang="0">
                <a:pos x="10" y="38"/>
              </a:cxn>
              <a:cxn ang="0">
                <a:pos x="10" y="42"/>
              </a:cxn>
              <a:cxn ang="0">
                <a:pos x="26" y="58"/>
              </a:cxn>
              <a:cxn ang="0">
                <a:pos x="44" y="43"/>
              </a:cxn>
              <a:cxn ang="0">
                <a:pos x="98" y="93"/>
              </a:cxn>
              <a:cxn ang="0">
                <a:pos x="105" y="95"/>
              </a:cxn>
              <a:cxn ang="0">
                <a:pos x="107" y="92"/>
              </a:cxn>
              <a:cxn ang="0">
                <a:pos x="105" y="86"/>
              </a:cxn>
              <a:cxn ang="0">
                <a:pos x="51" y="35"/>
              </a:cxn>
              <a:cxn ang="0">
                <a:pos x="44" y="43"/>
              </a:cxn>
              <a:cxn ang="0">
                <a:pos x="63" y="93"/>
              </a:cxn>
              <a:cxn ang="0">
                <a:pos x="61" y="92"/>
              </a:cxn>
              <a:cxn ang="0">
                <a:pos x="1" y="92"/>
              </a:cxn>
              <a:cxn ang="0">
                <a:pos x="0" y="93"/>
              </a:cxn>
              <a:cxn ang="0">
                <a:pos x="0" y="98"/>
              </a:cxn>
              <a:cxn ang="0">
                <a:pos x="1" y="100"/>
              </a:cxn>
              <a:cxn ang="0">
                <a:pos x="61" y="100"/>
              </a:cxn>
              <a:cxn ang="0">
                <a:pos x="63" y="98"/>
              </a:cxn>
              <a:cxn ang="0">
                <a:pos x="63" y="93"/>
              </a:cxn>
              <a:cxn ang="0">
                <a:pos x="14" y="82"/>
              </a:cxn>
              <a:cxn ang="0">
                <a:pos x="49" y="82"/>
              </a:cxn>
              <a:cxn ang="0">
                <a:pos x="53" y="85"/>
              </a:cxn>
              <a:cxn ang="0">
                <a:pos x="53" y="89"/>
              </a:cxn>
              <a:cxn ang="0">
                <a:pos x="9" y="89"/>
              </a:cxn>
              <a:cxn ang="0">
                <a:pos x="9" y="85"/>
              </a:cxn>
              <a:cxn ang="0">
                <a:pos x="14" y="82"/>
              </a:cxn>
            </a:cxnLst>
            <a:rect l="0" t="0" r="r" b="b"/>
            <a:pathLst>
              <a:path w="108" h="100">
                <a:moveTo>
                  <a:pt x="18" y="34"/>
                </a:moveTo>
                <a:cubicBezTo>
                  <a:pt x="41" y="10"/>
                  <a:pt x="41" y="10"/>
                  <a:pt x="41" y="10"/>
                </a:cubicBezTo>
                <a:cubicBezTo>
                  <a:pt x="56" y="25"/>
                  <a:pt x="56" y="25"/>
                  <a:pt x="56" y="25"/>
                </a:cubicBezTo>
                <a:cubicBezTo>
                  <a:pt x="34" y="49"/>
                  <a:pt x="34" y="49"/>
                  <a:pt x="34" y="49"/>
                </a:cubicBezTo>
                <a:lnTo>
                  <a:pt x="18" y="34"/>
                </a:lnTo>
                <a:close/>
                <a:moveTo>
                  <a:pt x="59" y="23"/>
                </a:moveTo>
                <a:cubicBezTo>
                  <a:pt x="60" y="24"/>
                  <a:pt x="62" y="24"/>
                  <a:pt x="63" y="22"/>
                </a:cubicBezTo>
                <a:cubicBezTo>
                  <a:pt x="65" y="21"/>
                  <a:pt x="65" y="21"/>
                  <a:pt x="65" y="21"/>
                </a:cubicBezTo>
                <a:cubicBezTo>
                  <a:pt x="66" y="20"/>
                  <a:pt x="66" y="18"/>
                  <a:pt x="65" y="17"/>
                </a:cubicBezTo>
                <a:cubicBezTo>
                  <a:pt x="48" y="1"/>
                  <a:pt x="48" y="1"/>
                  <a:pt x="48" y="1"/>
                </a:cubicBezTo>
                <a:cubicBezTo>
                  <a:pt x="47" y="0"/>
                  <a:pt x="45" y="0"/>
                  <a:pt x="44" y="1"/>
                </a:cubicBezTo>
                <a:cubicBezTo>
                  <a:pt x="43" y="3"/>
                  <a:pt x="43" y="3"/>
                  <a:pt x="43" y="3"/>
                </a:cubicBezTo>
                <a:cubicBezTo>
                  <a:pt x="41" y="4"/>
                  <a:pt x="42" y="6"/>
                  <a:pt x="43" y="7"/>
                </a:cubicBezTo>
                <a:lnTo>
                  <a:pt x="59" y="23"/>
                </a:lnTo>
                <a:close/>
                <a:moveTo>
                  <a:pt x="26" y="58"/>
                </a:moveTo>
                <a:cubicBezTo>
                  <a:pt x="27" y="59"/>
                  <a:pt x="29" y="59"/>
                  <a:pt x="30" y="58"/>
                </a:cubicBezTo>
                <a:cubicBezTo>
                  <a:pt x="32" y="56"/>
                  <a:pt x="32" y="56"/>
                  <a:pt x="32" y="56"/>
                </a:cubicBezTo>
                <a:cubicBezTo>
                  <a:pt x="33" y="55"/>
                  <a:pt x="33" y="53"/>
                  <a:pt x="32" y="52"/>
                </a:cubicBezTo>
                <a:cubicBezTo>
                  <a:pt x="15" y="36"/>
                  <a:pt x="15" y="36"/>
                  <a:pt x="15" y="36"/>
                </a:cubicBezTo>
                <a:cubicBezTo>
                  <a:pt x="14" y="35"/>
                  <a:pt x="12" y="35"/>
                  <a:pt x="11" y="36"/>
                </a:cubicBezTo>
                <a:cubicBezTo>
                  <a:pt x="10" y="38"/>
                  <a:pt x="10" y="38"/>
                  <a:pt x="10" y="38"/>
                </a:cubicBezTo>
                <a:cubicBezTo>
                  <a:pt x="8" y="39"/>
                  <a:pt x="9" y="41"/>
                  <a:pt x="10" y="42"/>
                </a:cubicBezTo>
                <a:lnTo>
                  <a:pt x="26" y="58"/>
                </a:lnTo>
                <a:close/>
                <a:moveTo>
                  <a:pt x="44" y="43"/>
                </a:moveTo>
                <a:cubicBezTo>
                  <a:pt x="98" y="93"/>
                  <a:pt x="98" y="93"/>
                  <a:pt x="98" y="93"/>
                </a:cubicBezTo>
                <a:cubicBezTo>
                  <a:pt x="100" y="96"/>
                  <a:pt x="103" y="96"/>
                  <a:pt x="105" y="95"/>
                </a:cubicBezTo>
                <a:cubicBezTo>
                  <a:pt x="107" y="92"/>
                  <a:pt x="107" y="92"/>
                  <a:pt x="107" y="92"/>
                </a:cubicBezTo>
                <a:cubicBezTo>
                  <a:pt x="108" y="91"/>
                  <a:pt x="107" y="88"/>
                  <a:pt x="105" y="86"/>
                </a:cubicBezTo>
                <a:cubicBezTo>
                  <a:pt x="51" y="35"/>
                  <a:pt x="51" y="35"/>
                  <a:pt x="51" y="35"/>
                </a:cubicBezTo>
                <a:lnTo>
                  <a:pt x="44" y="43"/>
                </a:lnTo>
                <a:close/>
                <a:moveTo>
                  <a:pt x="63" y="93"/>
                </a:moveTo>
                <a:cubicBezTo>
                  <a:pt x="63" y="93"/>
                  <a:pt x="62" y="92"/>
                  <a:pt x="61" y="92"/>
                </a:cubicBezTo>
                <a:cubicBezTo>
                  <a:pt x="1" y="92"/>
                  <a:pt x="1" y="92"/>
                  <a:pt x="1" y="92"/>
                </a:cubicBezTo>
                <a:cubicBezTo>
                  <a:pt x="1" y="92"/>
                  <a:pt x="0" y="93"/>
                  <a:pt x="0" y="93"/>
                </a:cubicBezTo>
                <a:cubicBezTo>
                  <a:pt x="0" y="98"/>
                  <a:pt x="0" y="98"/>
                  <a:pt x="0" y="98"/>
                </a:cubicBezTo>
                <a:cubicBezTo>
                  <a:pt x="0" y="99"/>
                  <a:pt x="1" y="100"/>
                  <a:pt x="1" y="100"/>
                </a:cubicBezTo>
                <a:cubicBezTo>
                  <a:pt x="61" y="100"/>
                  <a:pt x="61" y="100"/>
                  <a:pt x="61" y="100"/>
                </a:cubicBezTo>
                <a:cubicBezTo>
                  <a:pt x="62" y="100"/>
                  <a:pt x="63" y="99"/>
                  <a:pt x="63" y="98"/>
                </a:cubicBezTo>
                <a:lnTo>
                  <a:pt x="63" y="93"/>
                </a:lnTo>
                <a:close/>
                <a:moveTo>
                  <a:pt x="14" y="82"/>
                </a:moveTo>
                <a:cubicBezTo>
                  <a:pt x="49" y="82"/>
                  <a:pt x="49" y="82"/>
                  <a:pt x="49" y="82"/>
                </a:cubicBezTo>
                <a:cubicBezTo>
                  <a:pt x="51" y="82"/>
                  <a:pt x="53" y="83"/>
                  <a:pt x="53" y="85"/>
                </a:cubicBezTo>
                <a:cubicBezTo>
                  <a:pt x="53" y="89"/>
                  <a:pt x="53" y="89"/>
                  <a:pt x="53" y="89"/>
                </a:cubicBezTo>
                <a:cubicBezTo>
                  <a:pt x="9" y="89"/>
                  <a:pt x="9" y="89"/>
                  <a:pt x="9" y="89"/>
                </a:cubicBezTo>
                <a:cubicBezTo>
                  <a:pt x="9" y="85"/>
                  <a:pt x="9" y="85"/>
                  <a:pt x="9" y="85"/>
                </a:cubicBezTo>
                <a:cubicBezTo>
                  <a:pt x="10" y="83"/>
                  <a:pt x="12" y="82"/>
                  <a:pt x="14" y="82"/>
                </a:cubicBezTo>
                <a:close/>
              </a:path>
            </a:pathLst>
          </a:custGeom>
          <a:solidFill>
            <a:srgbClr val="FFFFFF"/>
          </a:solidFill>
          <a:ln w="9525">
            <a:noFill/>
            <a:round/>
            <a:headEnd/>
            <a:tailEnd/>
          </a:ln>
        </p:spPr>
        <p:txBody>
          <a:bodyPr vert="horz" wrap="square" lIns="68750" tIns="34375" rIns="68750" bIns="34375" numCol="1" anchor="t" anchorCtr="0" compatLnSpc="1">
            <a:prstTxWarp prst="textNoShape">
              <a:avLst/>
            </a:prstTxWarp>
          </a:bodyPr>
          <a:lstStyle/>
          <a:p>
            <a:endParaRPr lang="en-GB" sz="1353"/>
          </a:p>
        </p:txBody>
      </p:sp>
      <p:sp>
        <p:nvSpPr>
          <p:cNvPr id="36" name="Freeform 5"/>
          <p:cNvSpPr>
            <a:spLocks noChangeAspect="1" noEditPoints="1"/>
          </p:cNvSpPr>
          <p:nvPr/>
        </p:nvSpPr>
        <p:spPr bwMode="auto">
          <a:xfrm>
            <a:off x="4680280" y="1825160"/>
            <a:ext cx="417573" cy="422245"/>
          </a:xfrm>
          <a:custGeom>
            <a:avLst/>
            <a:gdLst/>
            <a:ahLst/>
            <a:cxnLst>
              <a:cxn ang="0">
                <a:pos x="97" y="83"/>
              </a:cxn>
              <a:cxn ang="0">
                <a:pos x="60" y="46"/>
              </a:cxn>
              <a:cxn ang="0">
                <a:pos x="60" y="46"/>
              </a:cxn>
              <a:cxn ang="0">
                <a:pos x="64" y="32"/>
              </a:cxn>
              <a:cxn ang="0">
                <a:pos x="54" y="9"/>
              </a:cxn>
              <a:cxn ang="0">
                <a:pos x="32" y="0"/>
              </a:cxn>
              <a:cxn ang="0">
                <a:pos x="9" y="9"/>
              </a:cxn>
              <a:cxn ang="0">
                <a:pos x="0" y="32"/>
              </a:cxn>
              <a:cxn ang="0">
                <a:pos x="9" y="54"/>
              </a:cxn>
              <a:cxn ang="0">
                <a:pos x="32" y="64"/>
              </a:cxn>
              <a:cxn ang="0">
                <a:pos x="32" y="64"/>
              </a:cxn>
              <a:cxn ang="0">
                <a:pos x="46" y="60"/>
              </a:cxn>
              <a:cxn ang="0">
                <a:pos x="46" y="60"/>
              </a:cxn>
              <a:cxn ang="0">
                <a:pos x="83" y="97"/>
              </a:cxn>
              <a:cxn ang="0">
                <a:pos x="95" y="96"/>
              </a:cxn>
              <a:cxn ang="0">
                <a:pos x="96" y="95"/>
              </a:cxn>
              <a:cxn ang="0">
                <a:pos x="97" y="83"/>
              </a:cxn>
              <a:cxn ang="0">
                <a:pos x="32" y="55"/>
              </a:cxn>
              <a:cxn ang="0">
                <a:pos x="15" y="48"/>
              </a:cxn>
              <a:cxn ang="0">
                <a:pos x="9" y="32"/>
              </a:cxn>
              <a:cxn ang="0">
                <a:pos x="15" y="15"/>
              </a:cxn>
              <a:cxn ang="0">
                <a:pos x="32" y="9"/>
              </a:cxn>
              <a:cxn ang="0">
                <a:pos x="48" y="15"/>
              </a:cxn>
              <a:cxn ang="0">
                <a:pos x="55" y="32"/>
              </a:cxn>
              <a:cxn ang="0">
                <a:pos x="48" y="48"/>
              </a:cxn>
              <a:cxn ang="0">
                <a:pos x="32" y="55"/>
              </a:cxn>
            </a:cxnLst>
            <a:rect l="0" t="0" r="r" b="b"/>
            <a:pathLst>
              <a:path w="100" h="101">
                <a:moveTo>
                  <a:pt x="97" y="83"/>
                </a:moveTo>
                <a:cubicBezTo>
                  <a:pt x="60" y="46"/>
                  <a:pt x="60" y="46"/>
                  <a:pt x="60" y="46"/>
                </a:cubicBezTo>
                <a:cubicBezTo>
                  <a:pt x="60" y="46"/>
                  <a:pt x="60" y="46"/>
                  <a:pt x="60" y="46"/>
                </a:cubicBezTo>
                <a:cubicBezTo>
                  <a:pt x="62" y="42"/>
                  <a:pt x="64" y="37"/>
                  <a:pt x="64" y="32"/>
                </a:cubicBezTo>
                <a:cubicBezTo>
                  <a:pt x="64" y="24"/>
                  <a:pt x="60" y="15"/>
                  <a:pt x="54" y="9"/>
                </a:cubicBezTo>
                <a:cubicBezTo>
                  <a:pt x="48" y="3"/>
                  <a:pt x="40" y="0"/>
                  <a:pt x="32" y="0"/>
                </a:cubicBezTo>
                <a:cubicBezTo>
                  <a:pt x="23" y="0"/>
                  <a:pt x="15" y="3"/>
                  <a:pt x="9" y="9"/>
                </a:cubicBezTo>
                <a:cubicBezTo>
                  <a:pt x="3" y="15"/>
                  <a:pt x="0" y="24"/>
                  <a:pt x="0" y="32"/>
                </a:cubicBezTo>
                <a:cubicBezTo>
                  <a:pt x="0" y="40"/>
                  <a:pt x="3" y="48"/>
                  <a:pt x="9" y="54"/>
                </a:cubicBezTo>
                <a:cubicBezTo>
                  <a:pt x="15" y="61"/>
                  <a:pt x="23" y="64"/>
                  <a:pt x="32" y="64"/>
                </a:cubicBezTo>
                <a:cubicBezTo>
                  <a:pt x="32" y="64"/>
                  <a:pt x="32" y="64"/>
                  <a:pt x="32" y="64"/>
                </a:cubicBezTo>
                <a:cubicBezTo>
                  <a:pt x="36" y="64"/>
                  <a:pt x="41" y="63"/>
                  <a:pt x="46" y="60"/>
                </a:cubicBezTo>
                <a:cubicBezTo>
                  <a:pt x="46" y="60"/>
                  <a:pt x="46" y="60"/>
                  <a:pt x="46" y="60"/>
                </a:cubicBezTo>
                <a:cubicBezTo>
                  <a:pt x="83" y="97"/>
                  <a:pt x="83" y="97"/>
                  <a:pt x="83" y="97"/>
                </a:cubicBezTo>
                <a:cubicBezTo>
                  <a:pt x="86" y="101"/>
                  <a:pt x="91" y="99"/>
                  <a:pt x="95" y="96"/>
                </a:cubicBezTo>
                <a:cubicBezTo>
                  <a:pt x="96" y="95"/>
                  <a:pt x="96" y="95"/>
                  <a:pt x="96" y="95"/>
                </a:cubicBezTo>
                <a:cubicBezTo>
                  <a:pt x="99" y="91"/>
                  <a:pt x="100" y="86"/>
                  <a:pt x="97" y="83"/>
                </a:cubicBezTo>
                <a:close/>
                <a:moveTo>
                  <a:pt x="32" y="55"/>
                </a:moveTo>
                <a:cubicBezTo>
                  <a:pt x="26" y="55"/>
                  <a:pt x="20" y="52"/>
                  <a:pt x="15" y="48"/>
                </a:cubicBezTo>
                <a:cubicBezTo>
                  <a:pt x="11" y="43"/>
                  <a:pt x="9" y="38"/>
                  <a:pt x="9" y="32"/>
                </a:cubicBezTo>
                <a:cubicBezTo>
                  <a:pt x="9" y="26"/>
                  <a:pt x="11" y="20"/>
                  <a:pt x="15" y="15"/>
                </a:cubicBezTo>
                <a:cubicBezTo>
                  <a:pt x="20" y="11"/>
                  <a:pt x="26" y="9"/>
                  <a:pt x="32" y="9"/>
                </a:cubicBezTo>
                <a:cubicBezTo>
                  <a:pt x="37" y="9"/>
                  <a:pt x="43" y="11"/>
                  <a:pt x="48" y="15"/>
                </a:cubicBezTo>
                <a:cubicBezTo>
                  <a:pt x="52" y="20"/>
                  <a:pt x="55" y="26"/>
                  <a:pt x="55" y="32"/>
                </a:cubicBezTo>
                <a:cubicBezTo>
                  <a:pt x="55" y="38"/>
                  <a:pt x="52" y="43"/>
                  <a:pt x="48" y="48"/>
                </a:cubicBezTo>
                <a:cubicBezTo>
                  <a:pt x="43" y="52"/>
                  <a:pt x="37" y="55"/>
                  <a:pt x="32" y="55"/>
                </a:cubicBezTo>
                <a:close/>
              </a:path>
            </a:pathLst>
          </a:custGeom>
          <a:solidFill>
            <a:srgbClr val="FFFFFF"/>
          </a:solidFill>
          <a:ln w="9525">
            <a:noFill/>
            <a:round/>
            <a:headEnd/>
            <a:tailEnd/>
          </a:ln>
        </p:spPr>
        <p:txBody>
          <a:bodyPr vert="horz" wrap="square" lIns="68750" tIns="34375" rIns="68750" bIns="34375" numCol="1" anchor="t" anchorCtr="0" compatLnSpc="1">
            <a:prstTxWarp prst="textNoShape">
              <a:avLst/>
            </a:prstTxWarp>
          </a:bodyPr>
          <a:lstStyle/>
          <a:p>
            <a:endParaRPr lang="en-GB" sz="1353"/>
          </a:p>
        </p:txBody>
      </p:sp>
      <p:sp>
        <p:nvSpPr>
          <p:cNvPr id="37" name="Freeform 40"/>
          <p:cNvSpPr>
            <a:spLocks noChangeAspect="1" noEditPoints="1"/>
          </p:cNvSpPr>
          <p:nvPr/>
        </p:nvSpPr>
        <p:spPr bwMode="auto">
          <a:xfrm>
            <a:off x="5675160" y="3691252"/>
            <a:ext cx="394716" cy="406016"/>
          </a:xfrm>
          <a:custGeom>
            <a:avLst/>
            <a:gdLst/>
            <a:ahLst/>
            <a:cxnLst>
              <a:cxn ang="0">
                <a:pos x="64" y="57"/>
              </a:cxn>
              <a:cxn ang="0">
                <a:pos x="59" y="54"/>
              </a:cxn>
              <a:cxn ang="0">
                <a:pos x="58" y="28"/>
              </a:cxn>
              <a:cxn ang="0">
                <a:pos x="60" y="24"/>
              </a:cxn>
              <a:cxn ang="0">
                <a:pos x="65" y="21"/>
              </a:cxn>
              <a:cxn ang="0">
                <a:pos x="67" y="17"/>
              </a:cxn>
              <a:cxn ang="0">
                <a:pos x="1" y="17"/>
              </a:cxn>
              <a:cxn ang="0">
                <a:pos x="3" y="21"/>
              </a:cxn>
              <a:cxn ang="0">
                <a:pos x="12" y="24"/>
              </a:cxn>
              <a:cxn ang="0">
                <a:pos x="12" y="26"/>
              </a:cxn>
              <a:cxn ang="0">
                <a:pos x="9" y="28"/>
              </a:cxn>
              <a:cxn ang="0">
                <a:pos x="10" y="54"/>
              </a:cxn>
              <a:cxn ang="0">
                <a:pos x="8" y="57"/>
              </a:cxn>
              <a:cxn ang="0">
                <a:pos x="4" y="61"/>
              </a:cxn>
              <a:cxn ang="0">
                <a:pos x="9" y="62"/>
              </a:cxn>
              <a:cxn ang="0">
                <a:pos x="0" y="63"/>
              </a:cxn>
              <a:cxn ang="0">
                <a:pos x="68" y="70"/>
              </a:cxn>
              <a:cxn ang="0">
                <a:pos x="64" y="63"/>
              </a:cxn>
              <a:cxn ang="0">
                <a:pos x="28" y="54"/>
              </a:cxn>
              <a:cxn ang="0">
                <a:pos x="21" y="57"/>
              </a:cxn>
              <a:cxn ang="0">
                <a:pos x="20" y="54"/>
              </a:cxn>
              <a:cxn ang="0">
                <a:pos x="21" y="28"/>
              </a:cxn>
              <a:cxn ang="0">
                <a:pos x="27" y="24"/>
              </a:cxn>
              <a:cxn ang="0">
                <a:pos x="29" y="28"/>
              </a:cxn>
              <a:cxn ang="0">
                <a:pos x="34" y="17"/>
              </a:cxn>
              <a:cxn ang="0">
                <a:pos x="34" y="10"/>
              </a:cxn>
              <a:cxn ang="0">
                <a:pos x="34" y="17"/>
              </a:cxn>
              <a:cxn ang="0">
                <a:pos x="47" y="54"/>
              </a:cxn>
              <a:cxn ang="0">
                <a:pos x="40" y="57"/>
              </a:cxn>
              <a:cxn ang="0">
                <a:pos x="38" y="54"/>
              </a:cxn>
              <a:cxn ang="0">
                <a:pos x="39" y="28"/>
              </a:cxn>
              <a:cxn ang="0">
                <a:pos x="46" y="24"/>
              </a:cxn>
              <a:cxn ang="0">
                <a:pos x="48" y="28"/>
              </a:cxn>
            </a:cxnLst>
            <a:rect l="0" t="0" r="r" b="b"/>
            <a:pathLst>
              <a:path w="68" h="70">
                <a:moveTo>
                  <a:pt x="64" y="63"/>
                </a:moveTo>
                <a:cubicBezTo>
                  <a:pt x="64" y="57"/>
                  <a:pt x="64" y="57"/>
                  <a:pt x="64" y="57"/>
                </a:cubicBezTo>
                <a:cubicBezTo>
                  <a:pt x="60" y="57"/>
                  <a:pt x="60" y="57"/>
                  <a:pt x="60" y="57"/>
                </a:cubicBezTo>
                <a:cubicBezTo>
                  <a:pt x="59" y="54"/>
                  <a:pt x="59" y="54"/>
                  <a:pt x="59" y="54"/>
                </a:cubicBezTo>
                <a:cubicBezTo>
                  <a:pt x="58" y="54"/>
                  <a:pt x="58" y="54"/>
                  <a:pt x="58" y="54"/>
                </a:cubicBezTo>
                <a:cubicBezTo>
                  <a:pt x="58" y="28"/>
                  <a:pt x="58" y="28"/>
                  <a:pt x="58" y="28"/>
                </a:cubicBezTo>
                <a:cubicBezTo>
                  <a:pt x="59" y="28"/>
                  <a:pt x="59" y="28"/>
                  <a:pt x="59" y="28"/>
                </a:cubicBezTo>
                <a:cubicBezTo>
                  <a:pt x="60" y="24"/>
                  <a:pt x="60" y="24"/>
                  <a:pt x="60" y="24"/>
                </a:cubicBezTo>
                <a:cubicBezTo>
                  <a:pt x="65" y="24"/>
                  <a:pt x="65" y="24"/>
                  <a:pt x="65" y="24"/>
                </a:cubicBezTo>
                <a:cubicBezTo>
                  <a:pt x="65" y="21"/>
                  <a:pt x="65" y="21"/>
                  <a:pt x="65" y="21"/>
                </a:cubicBezTo>
                <a:cubicBezTo>
                  <a:pt x="65" y="21"/>
                  <a:pt x="65" y="21"/>
                  <a:pt x="65" y="21"/>
                </a:cubicBezTo>
                <a:cubicBezTo>
                  <a:pt x="67" y="17"/>
                  <a:pt x="67" y="17"/>
                  <a:pt x="67" y="17"/>
                </a:cubicBezTo>
                <a:cubicBezTo>
                  <a:pt x="34" y="0"/>
                  <a:pt x="34" y="0"/>
                  <a:pt x="34" y="0"/>
                </a:cubicBezTo>
                <a:cubicBezTo>
                  <a:pt x="1" y="17"/>
                  <a:pt x="1" y="17"/>
                  <a:pt x="1" y="17"/>
                </a:cubicBezTo>
                <a:cubicBezTo>
                  <a:pt x="3" y="21"/>
                  <a:pt x="3" y="21"/>
                  <a:pt x="3" y="21"/>
                </a:cubicBezTo>
                <a:cubicBezTo>
                  <a:pt x="3" y="21"/>
                  <a:pt x="3" y="21"/>
                  <a:pt x="3" y="21"/>
                </a:cubicBezTo>
                <a:cubicBezTo>
                  <a:pt x="3" y="24"/>
                  <a:pt x="3" y="24"/>
                  <a:pt x="3" y="24"/>
                </a:cubicBezTo>
                <a:cubicBezTo>
                  <a:pt x="12" y="24"/>
                  <a:pt x="12" y="24"/>
                  <a:pt x="12" y="24"/>
                </a:cubicBezTo>
                <a:cubicBezTo>
                  <a:pt x="12" y="24"/>
                  <a:pt x="13" y="24"/>
                  <a:pt x="13" y="25"/>
                </a:cubicBezTo>
                <a:cubicBezTo>
                  <a:pt x="13" y="25"/>
                  <a:pt x="12" y="26"/>
                  <a:pt x="12" y="26"/>
                </a:cubicBezTo>
                <a:cubicBezTo>
                  <a:pt x="9" y="26"/>
                  <a:pt x="9" y="26"/>
                  <a:pt x="9" y="26"/>
                </a:cubicBezTo>
                <a:cubicBezTo>
                  <a:pt x="9" y="28"/>
                  <a:pt x="9" y="28"/>
                  <a:pt x="9" y="28"/>
                </a:cubicBezTo>
                <a:cubicBezTo>
                  <a:pt x="10" y="28"/>
                  <a:pt x="10" y="28"/>
                  <a:pt x="10" y="28"/>
                </a:cubicBezTo>
                <a:cubicBezTo>
                  <a:pt x="10" y="54"/>
                  <a:pt x="10" y="54"/>
                  <a:pt x="10" y="54"/>
                </a:cubicBezTo>
                <a:cubicBezTo>
                  <a:pt x="9" y="54"/>
                  <a:pt x="9" y="54"/>
                  <a:pt x="9" y="54"/>
                </a:cubicBezTo>
                <a:cubicBezTo>
                  <a:pt x="8" y="57"/>
                  <a:pt x="8" y="57"/>
                  <a:pt x="8" y="57"/>
                </a:cubicBezTo>
                <a:cubicBezTo>
                  <a:pt x="4" y="57"/>
                  <a:pt x="4" y="57"/>
                  <a:pt x="4" y="57"/>
                </a:cubicBezTo>
                <a:cubicBezTo>
                  <a:pt x="4" y="61"/>
                  <a:pt x="4" y="61"/>
                  <a:pt x="4" y="61"/>
                </a:cubicBezTo>
                <a:cubicBezTo>
                  <a:pt x="8" y="61"/>
                  <a:pt x="8" y="61"/>
                  <a:pt x="8" y="61"/>
                </a:cubicBezTo>
                <a:cubicBezTo>
                  <a:pt x="8" y="61"/>
                  <a:pt x="9" y="61"/>
                  <a:pt x="9" y="62"/>
                </a:cubicBezTo>
                <a:cubicBezTo>
                  <a:pt x="9" y="62"/>
                  <a:pt x="8" y="63"/>
                  <a:pt x="8" y="63"/>
                </a:cubicBezTo>
                <a:cubicBezTo>
                  <a:pt x="0" y="63"/>
                  <a:pt x="0" y="63"/>
                  <a:pt x="0" y="63"/>
                </a:cubicBezTo>
                <a:cubicBezTo>
                  <a:pt x="0" y="70"/>
                  <a:pt x="0" y="70"/>
                  <a:pt x="0" y="70"/>
                </a:cubicBezTo>
                <a:cubicBezTo>
                  <a:pt x="68" y="70"/>
                  <a:pt x="68" y="70"/>
                  <a:pt x="68" y="70"/>
                </a:cubicBezTo>
                <a:cubicBezTo>
                  <a:pt x="68" y="63"/>
                  <a:pt x="68" y="63"/>
                  <a:pt x="68" y="63"/>
                </a:cubicBezTo>
                <a:lnTo>
                  <a:pt x="64" y="63"/>
                </a:lnTo>
                <a:close/>
                <a:moveTo>
                  <a:pt x="29" y="54"/>
                </a:moveTo>
                <a:cubicBezTo>
                  <a:pt x="28" y="54"/>
                  <a:pt x="28" y="54"/>
                  <a:pt x="28" y="54"/>
                </a:cubicBezTo>
                <a:cubicBezTo>
                  <a:pt x="27" y="57"/>
                  <a:pt x="27" y="57"/>
                  <a:pt x="27" y="57"/>
                </a:cubicBezTo>
                <a:cubicBezTo>
                  <a:pt x="21" y="57"/>
                  <a:pt x="21" y="57"/>
                  <a:pt x="21" y="57"/>
                </a:cubicBezTo>
                <a:cubicBezTo>
                  <a:pt x="21" y="54"/>
                  <a:pt x="21" y="54"/>
                  <a:pt x="21" y="54"/>
                </a:cubicBezTo>
                <a:cubicBezTo>
                  <a:pt x="20" y="54"/>
                  <a:pt x="20" y="54"/>
                  <a:pt x="20" y="54"/>
                </a:cubicBezTo>
                <a:cubicBezTo>
                  <a:pt x="20" y="28"/>
                  <a:pt x="20" y="28"/>
                  <a:pt x="20" y="28"/>
                </a:cubicBezTo>
                <a:cubicBezTo>
                  <a:pt x="21" y="28"/>
                  <a:pt x="21" y="28"/>
                  <a:pt x="21" y="28"/>
                </a:cubicBezTo>
                <a:cubicBezTo>
                  <a:pt x="22" y="24"/>
                  <a:pt x="22" y="24"/>
                  <a:pt x="22" y="24"/>
                </a:cubicBezTo>
                <a:cubicBezTo>
                  <a:pt x="27" y="24"/>
                  <a:pt x="27" y="24"/>
                  <a:pt x="27" y="24"/>
                </a:cubicBezTo>
                <a:cubicBezTo>
                  <a:pt x="28" y="28"/>
                  <a:pt x="28" y="28"/>
                  <a:pt x="28" y="28"/>
                </a:cubicBezTo>
                <a:cubicBezTo>
                  <a:pt x="29" y="28"/>
                  <a:pt x="29" y="28"/>
                  <a:pt x="29" y="28"/>
                </a:cubicBezTo>
                <a:lnTo>
                  <a:pt x="29" y="54"/>
                </a:lnTo>
                <a:close/>
                <a:moveTo>
                  <a:pt x="34" y="17"/>
                </a:moveTo>
                <a:cubicBezTo>
                  <a:pt x="32" y="17"/>
                  <a:pt x="30" y="16"/>
                  <a:pt x="30" y="14"/>
                </a:cubicBezTo>
                <a:cubicBezTo>
                  <a:pt x="30" y="12"/>
                  <a:pt x="32" y="10"/>
                  <a:pt x="34" y="10"/>
                </a:cubicBezTo>
                <a:cubicBezTo>
                  <a:pt x="36" y="10"/>
                  <a:pt x="37" y="12"/>
                  <a:pt x="37" y="14"/>
                </a:cubicBezTo>
                <a:cubicBezTo>
                  <a:pt x="37" y="16"/>
                  <a:pt x="36" y="17"/>
                  <a:pt x="34" y="17"/>
                </a:cubicBezTo>
                <a:close/>
                <a:moveTo>
                  <a:pt x="48" y="54"/>
                </a:moveTo>
                <a:cubicBezTo>
                  <a:pt x="47" y="54"/>
                  <a:pt x="47" y="54"/>
                  <a:pt x="47" y="54"/>
                </a:cubicBezTo>
                <a:cubicBezTo>
                  <a:pt x="46" y="57"/>
                  <a:pt x="46" y="57"/>
                  <a:pt x="46" y="57"/>
                </a:cubicBezTo>
                <a:cubicBezTo>
                  <a:pt x="40" y="57"/>
                  <a:pt x="40" y="57"/>
                  <a:pt x="40" y="57"/>
                </a:cubicBezTo>
                <a:cubicBezTo>
                  <a:pt x="39" y="54"/>
                  <a:pt x="39" y="54"/>
                  <a:pt x="39" y="54"/>
                </a:cubicBezTo>
                <a:cubicBezTo>
                  <a:pt x="38" y="54"/>
                  <a:pt x="38" y="54"/>
                  <a:pt x="38" y="54"/>
                </a:cubicBezTo>
                <a:cubicBezTo>
                  <a:pt x="38" y="28"/>
                  <a:pt x="38" y="28"/>
                  <a:pt x="38" y="28"/>
                </a:cubicBezTo>
                <a:cubicBezTo>
                  <a:pt x="39" y="28"/>
                  <a:pt x="39" y="28"/>
                  <a:pt x="39" y="28"/>
                </a:cubicBezTo>
                <a:cubicBezTo>
                  <a:pt x="40" y="24"/>
                  <a:pt x="40" y="24"/>
                  <a:pt x="40" y="24"/>
                </a:cubicBezTo>
                <a:cubicBezTo>
                  <a:pt x="46" y="24"/>
                  <a:pt x="46" y="24"/>
                  <a:pt x="46" y="24"/>
                </a:cubicBezTo>
                <a:cubicBezTo>
                  <a:pt x="47" y="28"/>
                  <a:pt x="47" y="28"/>
                  <a:pt x="47" y="28"/>
                </a:cubicBezTo>
                <a:cubicBezTo>
                  <a:pt x="48" y="28"/>
                  <a:pt x="48" y="28"/>
                  <a:pt x="48" y="28"/>
                </a:cubicBezTo>
                <a:lnTo>
                  <a:pt x="48" y="54"/>
                </a:lnTo>
                <a:close/>
              </a:path>
            </a:pathLst>
          </a:custGeom>
          <a:solidFill>
            <a:srgbClr val="FFFFFF"/>
          </a:solidFill>
          <a:ln w="9525">
            <a:noFill/>
            <a:round/>
            <a:headEnd/>
            <a:tailEnd/>
          </a:ln>
        </p:spPr>
        <p:txBody>
          <a:bodyPr vert="horz" wrap="square" lIns="68750" tIns="34375" rIns="68750" bIns="34375" numCol="1" anchor="t" anchorCtr="0" compatLnSpc="1">
            <a:prstTxWarp prst="textNoShape">
              <a:avLst/>
            </a:prstTxWarp>
          </a:bodyPr>
          <a:lstStyle/>
          <a:p>
            <a:endParaRPr lang="en-GB" sz="1353"/>
          </a:p>
        </p:txBody>
      </p:sp>
      <p:sp>
        <p:nvSpPr>
          <p:cNvPr id="38" name="Freeform 13"/>
          <p:cNvSpPr>
            <a:spLocks noChangeAspect="1" noEditPoints="1"/>
          </p:cNvSpPr>
          <p:nvPr/>
        </p:nvSpPr>
        <p:spPr bwMode="auto">
          <a:xfrm>
            <a:off x="4193020" y="4315597"/>
            <a:ext cx="519686" cy="346660"/>
          </a:xfrm>
          <a:custGeom>
            <a:avLst/>
            <a:gdLst/>
            <a:ahLst/>
            <a:cxnLst>
              <a:cxn ang="0">
                <a:pos x="114" y="29"/>
              </a:cxn>
              <a:cxn ang="0">
                <a:pos x="114" y="29"/>
              </a:cxn>
              <a:cxn ang="0">
                <a:pos x="110" y="29"/>
              </a:cxn>
              <a:cxn ang="0">
                <a:pos x="106" y="23"/>
              </a:cxn>
              <a:cxn ang="0">
                <a:pos x="107" y="7"/>
              </a:cxn>
              <a:cxn ang="0">
                <a:pos x="98" y="11"/>
              </a:cxn>
              <a:cxn ang="0">
                <a:pos x="98" y="1"/>
              </a:cxn>
              <a:cxn ang="0">
                <a:pos x="85" y="9"/>
              </a:cxn>
              <a:cxn ang="0">
                <a:pos x="85" y="9"/>
              </a:cxn>
              <a:cxn ang="0">
                <a:pos x="64" y="5"/>
              </a:cxn>
              <a:cxn ang="0">
                <a:pos x="18" y="28"/>
              </a:cxn>
              <a:cxn ang="0">
                <a:pos x="11" y="23"/>
              </a:cxn>
              <a:cxn ang="0">
                <a:pos x="20" y="18"/>
              </a:cxn>
              <a:cxn ang="0">
                <a:pos x="15" y="9"/>
              </a:cxn>
              <a:cxn ang="0">
                <a:pos x="6" y="13"/>
              </a:cxn>
              <a:cxn ang="0">
                <a:pos x="6" y="15"/>
              </a:cxn>
              <a:cxn ang="0">
                <a:pos x="2" y="6"/>
              </a:cxn>
              <a:cxn ang="0">
                <a:pos x="5" y="20"/>
              </a:cxn>
              <a:cxn ang="0">
                <a:pos x="16" y="36"/>
              </a:cxn>
              <a:cxn ang="0">
                <a:pos x="16" y="36"/>
              </a:cxn>
              <a:cxn ang="0">
                <a:pos x="16" y="39"/>
              </a:cxn>
              <a:cxn ang="0">
                <a:pos x="32" y="65"/>
              </a:cxn>
              <a:cxn ang="0">
                <a:pos x="37" y="79"/>
              </a:cxn>
              <a:cxn ang="0">
                <a:pos x="50" y="79"/>
              </a:cxn>
              <a:cxn ang="0">
                <a:pos x="51" y="73"/>
              </a:cxn>
              <a:cxn ang="0">
                <a:pos x="64" y="74"/>
              </a:cxn>
              <a:cxn ang="0">
                <a:pos x="75" y="73"/>
              </a:cxn>
              <a:cxn ang="0">
                <a:pos x="77" y="79"/>
              </a:cxn>
              <a:cxn ang="0">
                <a:pos x="90" y="79"/>
              </a:cxn>
              <a:cxn ang="0">
                <a:pos x="93" y="67"/>
              </a:cxn>
              <a:cxn ang="0">
                <a:pos x="93" y="67"/>
              </a:cxn>
              <a:cxn ang="0">
                <a:pos x="108" y="52"/>
              </a:cxn>
              <a:cxn ang="0">
                <a:pos x="114" y="52"/>
              </a:cxn>
              <a:cxn ang="0">
                <a:pos x="114" y="52"/>
              </a:cxn>
              <a:cxn ang="0">
                <a:pos x="119" y="41"/>
              </a:cxn>
              <a:cxn ang="0">
                <a:pos x="114" y="29"/>
              </a:cxn>
              <a:cxn ang="0">
                <a:pos x="9" y="16"/>
              </a:cxn>
              <a:cxn ang="0">
                <a:pos x="9" y="15"/>
              </a:cxn>
              <a:cxn ang="0">
                <a:pos x="14" y="13"/>
              </a:cxn>
              <a:cxn ang="0">
                <a:pos x="16" y="17"/>
              </a:cxn>
              <a:cxn ang="0">
                <a:pos x="12" y="19"/>
              </a:cxn>
              <a:cxn ang="0">
                <a:pos x="9" y="16"/>
              </a:cxn>
              <a:cxn ang="0">
                <a:pos x="74" y="14"/>
              </a:cxn>
              <a:cxn ang="0">
                <a:pos x="63" y="13"/>
              </a:cxn>
              <a:cxn ang="0">
                <a:pos x="53" y="14"/>
              </a:cxn>
              <a:cxn ang="0">
                <a:pos x="52" y="10"/>
              </a:cxn>
              <a:cxn ang="0">
                <a:pos x="62" y="9"/>
              </a:cxn>
              <a:cxn ang="0">
                <a:pos x="75" y="10"/>
              </a:cxn>
              <a:cxn ang="0">
                <a:pos x="74" y="14"/>
              </a:cxn>
              <a:cxn ang="0">
                <a:pos x="99" y="34"/>
              </a:cxn>
              <a:cxn ang="0">
                <a:pos x="95" y="30"/>
              </a:cxn>
              <a:cxn ang="0">
                <a:pos x="99" y="27"/>
              </a:cxn>
              <a:cxn ang="0">
                <a:pos x="102" y="30"/>
              </a:cxn>
              <a:cxn ang="0">
                <a:pos x="99" y="34"/>
              </a:cxn>
            </a:cxnLst>
            <a:rect l="0" t="0" r="r" b="b"/>
            <a:pathLst>
              <a:path w="119" h="79">
                <a:moveTo>
                  <a:pt x="114" y="29"/>
                </a:moveTo>
                <a:cubicBezTo>
                  <a:pt x="114" y="29"/>
                  <a:pt x="114" y="29"/>
                  <a:pt x="114" y="29"/>
                </a:cubicBezTo>
                <a:cubicBezTo>
                  <a:pt x="110" y="29"/>
                  <a:pt x="110" y="29"/>
                  <a:pt x="110" y="29"/>
                </a:cubicBezTo>
                <a:cubicBezTo>
                  <a:pt x="109" y="27"/>
                  <a:pt x="107" y="25"/>
                  <a:pt x="106" y="23"/>
                </a:cubicBezTo>
                <a:cubicBezTo>
                  <a:pt x="106" y="21"/>
                  <a:pt x="109" y="9"/>
                  <a:pt x="107" y="7"/>
                </a:cubicBezTo>
                <a:cubicBezTo>
                  <a:pt x="106" y="7"/>
                  <a:pt x="102" y="9"/>
                  <a:pt x="98" y="11"/>
                </a:cubicBezTo>
                <a:cubicBezTo>
                  <a:pt x="99" y="7"/>
                  <a:pt x="100" y="2"/>
                  <a:pt x="98" y="1"/>
                </a:cubicBezTo>
                <a:cubicBezTo>
                  <a:pt x="96" y="0"/>
                  <a:pt x="85" y="9"/>
                  <a:pt x="85" y="9"/>
                </a:cubicBezTo>
                <a:cubicBezTo>
                  <a:pt x="85" y="9"/>
                  <a:pt x="85" y="9"/>
                  <a:pt x="85" y="9"/>
                </a:cubicBezTo>
                <a:cubicBezTo>
                  <a:pt x="79" y="6"/>
                  <a:pt x="72" y="5"/>
                  <a:pt x="64" y="5"/>
                </a:cubicBezTo>
                <a:cubicBezTo>
                  <a:pt x="43" y="5"/>
                  <a:pt x="25" y="15"/>
                  <a:pt x="18" y="28"/>
                </a:cubicBezTo>
                <a:cubicBezTo>
                  <a:pt x="16" y="27"/>
                  <a:pt x="13" y="26"/>
                  <a:pt x="11" y="23"/>
                </a:cubicBezTo>
                <a:cubicBezTo>
                  <a:pt x="14" y="24"/>
                  <a:pt x="18" y="22"/>
                  <a:pt x="20" y="18"/>
                </a:cubicBezTo>
                <a:cubicBezTo>
                  <a:pt x="21" y="15"/>
                  <a:pt x="19" y="10"/>
                  <a:pt x="15" y="9"/>
                </a:cubicBezTo>
                <a:cubicBezTo>
                  <a:pt x="12" y="8"/>
                  <a:pt x="7" y="10"/>
                  <a:pt x="6" y="13"/>
                </a:cubicBezTo>
                <a:cubicBezTo>
                  <a:pt x="6" y="14"/>
                  <a:pt x="6" y="15"/>
                  <a:pt x="6" y="15"/>
                </a:cubicBezTo>
                <a:cubicBezTo>
                  <a:pt x="1" y="12"/>
                  <a:pt x="2" y="6"/>
                  <a:pt x="2" y="6"/>
                </a:cubicBezTo>
                <a:cubicBezTo>
                  <a:pt x="0" y="13"/>
                  <a:pt x="2" y="17"/>
                  <a:pt x="5" y="20"/>
                </a:cubicBezTo>
                <a:cubicBezTo>
                  <a:pt x="5" y="24"/>
                  <a:pt x="8" y="31"/>
                  <a:pt x="16" y="36"/>
                </a:cubicBezTo>
                <a:cubicBezTo>
                  <a:pt x="16" y="36"/>
                  <a:pt x="16" y="36"/>
                  <a:pt x="16" y="36"/>
                </a:cubicBezTo>
                <a:cubicBezTo>
                  <a:pt x="16" y="37"/>
                  <a:pt x="16" y="38"/>
                  <a:pt x="16" y="39"/>
                </a:cubicBezTo>
                <a:cubicBezTo>
                  <a:pt x="16" y="50"/>
                  <a:pt x="22" y="59"/>
                  <a:pt x="32" y="65"/>
                </a:cubicBezTo>
                <a:cubicBezTo>
                  <a:pt x="37" y="79"/>
                  <a:pt x="37" y="79"/>
                  <a:pt x="37" y="79"/>
                </a:cubicBezTo>
                <a:cubicBezTo>
                  <a:pt x="50" y="79"/>
                  <a:pt x="50" y="79"/>
                  <a:pt x="50" y="79"/>
                </a:cubicBezTo>
                <a:cubicBezTo>
                  <a:pt x="51" y="73"/>
                  <a:pt x="51" y="73"/>
                  <a:pt x="51" y="73"/>
                </a:cubicBezTo>
                <a:cubicBezTo>
                  <a:pt x="55" y="73"/>
                  <a:pt x="59" y="74"/>
                  <a:pt x="64" y="74"/>
                </a:cubicBezTo>
                <a:cubicBezTo>
                  <a:pt x="68" y="74"/>
                  <a:pt x="71" y="74"/>
                  <a:pt x="75" y="73"/>
                </a:cubicBezTo>
                <a:cubicBezTo>
                  <a:pt x="77" y="79"/>
                  <a:pt x="77" y="79"/>
                  <a:pt x="77" y="79"/>
                </a:cubicBezTo>
                <a:cubicBezTo>
                  <a:pt x="90" y="79"/>
                  <a:pt x="90" y="79"/>
                  <a:pt x="90" y="79"/>
                </a:cubicBezTo>
                <a:cubicBezTo>
                  <a:pt x="93" y="67"/>
                  <a:pt x="93" y="67"/>
                  <a:pt x="93" y="67"/>
                </a:cubicBezTo>
                <a:cubicBezTo>
                  <a:pt x="93" y="67"/>
                  <a:pt x="93" y="67"/>
                  <a:pt x="93" y="67"/>
                </a:cubicBezTo>
                <a:cubicBezTo>
                  <a:pt x="100" y="63"/>
                  <a:pt x="105" y="58"/>
                  <a:pt x="108" y="52"/>
                </a:cubicBezTo>
                <a:cubicBezTo>
                  <a:pt x="114" y="52"/>
                  <a:pt x="114" y="52"/>
                  <a:pt x="114" y="52"/>
                </a:cubicBezTo>
                <a:cubicBezTo>
                  <a:pt x="114" y="52"/>
                  <a:pt x="114" y="52"/>
                  <a:pt x="114" y="52"/>
                </a:cubicBezTo>
                <a:cubicBezTo>
                  <a:pt x="117" y="52"/>
                  <a:pt x="119" y="47"/>
                  <a:pt x="119" y="41"/>
                </a:cubicBezTo>
                <a:cubicBezTo>
                  <a:pt x="119" y="35"/>
                  <a:pt x="117" y="30"/>
                  <a:pt x="114" y="29"/>
                </a:cubicBezTo>
                <a:close/>
                <a:moveTo>
                  <a:pt x="9" y="16"/>
                </a:moveTo>
                <a:cubicBezTo>
                  <a:pt x="9" y="16"/>
                  <a:pt x="9" y="15"/>
                  <a:pt x="9" y="15"/>
                </a:cubicBezTo>
                <a:cubicBezTo>
                  <a:pt x="10" y="13"/>
                  <a:pt x="12" y="12"/>
                  <a:pt x="14" y="13"/>
                </a:cubicBezTo>
                <a:cubicBezTo>
                  <a:pt x="16" y="13"/>
                  <a:pt x="17" y="15"/>
                  <a:pt x="16" y="17"/>
                </a:cubicBezTo>
                <a:cubicBezTo>
                  <a:pt x="16" y="19"/>
                  <a:pt x="14" y="20"/>
                  <a:pt x="12" y="19"/>
                </a:cubicBezTo>
                <a:cubicBezTo>
                  <a:pt x="10" y="19"/>
                  <a:pt x="9" y="18"/>
                  <a:pt x="9" y="16"/>
                </a:cubicBezTo>
                <a:close/>
                <a:moveTo>
                  <a:pt x="74" y="14"/>
                </a:moveTo>
                <a:cubicBezTo>
                  <a:pt x="71" y="14"/>
                  <a:pt x="67" y="13"/>
                  <a:pt x="63" y="13"/>
                </a:cubicBezTo>
                <a:cubicBezTo>
                  <a:pt x="59" y="13"/>
                  <a:pt x="56" y="14"/>
                  <a:pt x="53" y="14"/>
                </a:cubicBezTo>
                <a:cubicBezTo>
                  <a:pt x="52" y="10"/>
                  <a:pt x="52" y="10"/>
                  <a:pt x="52" y="10"/>
                </a:cubicBezTo>
                <a:cubicBezTo>
                  <a:pt x="55" y="10"/>
                  <a:pt x="59" y="9"/>
                  <a:pt x="62" y="9"/>
                </a:cubicBezTo>
                <a:cubicBezTo>
                  <a:pt x="67" y="9"/>
                  <a:pt x="71" y="10"/>
                  <a:pt x="75" y="10"/>
                </a:cubicBezTo>
                <a:lnTo>
                  <a:pt x="74" y="14"/>
                </a:lnTo>
                <a:close/>
                <a:moveTo>
                  <a:pt x="99" y="34"/>
                </a:moveTo>
                <a:cubicBezTo>
                  <a:pt x="97" y="34"/>
                  <a:pt x="95" y="32"/>
                  <a:pt x="95" y="30"/>
                </a:cubicBezTo>
                <a:cubicBezTo>
                  <a:pt x="95" y="29"/>
                  <a:pt x="97" y="27"/>
                  <a:pt x="99" y="27"/>
                </a:cubicBezTo>
                <a:cubicBezTo>
                  <a:pt x="101" y="27"/>
                  <a:pt x="102" y="29"/>
                  <a:pt x="102" y="30"/>
                </a:cubicBezTo>
                <a:cubicBezTo>
                  <a:pt x="102" y="32"/>
                  <a:pt x="101" y="34"/>
                  <a:pt x="99" y="34"/>
                </a:cubicBezTo>
                <a:close/>
              </a:path>
            </a:pathLst>
          </a:custGeom>
          <a:solidFill>
            <a:srgbClr val="FFFFFF"/>
          </a:solidFill>
          <a:ln w="9525">
            <a:noFill/>
            <a:round/>
            <a:headEnd/>
            <a:tailEnd/>
          </a:ln>
        </p:spPr>
        <p:txBody>
          <a:bodyPr vert="horz" wrap="square" lIns="68750" tIns="34375" rIns="68750" bIns="34375" numCol="1" anchor="t" anchorCtr="0" compatLnSpc="1">
            <a:prstTxWarp prst="textNoShape">
              <a:avLst/>
            </a:prstTxWarp>
          </a:bodyPr>
          <a:lstStyle/>
          <a:p>
            <a:endParaRPr lang="en-GB" sz="1353"/>
          </a:p>
        </p:txBody>
      </p:sp>
      <p:pic>
        <p:nvPicPr>
          <p:cNvPr id="2" name="Picture 1"/>
          <p:cNvPicPr>
            <a:picLocks noChangeAspect="1"/>
          </p:cNvPicPr>
          <p:nvPr/>
        </p:nvPicPr>
        <p:blipFill>
          <a:blip r:embed="rId3"/>
          <a:stretch>
            <a:fillRect/>
          </a:stretch>
        </p:blipFill>
        <p:spPr>
          <a:xfrm>
            <a:off x="3780325" y="573950"/>
            <a:ext cx="5274642" cy="5292224"/>
          </a:xfrm>
          <a:prstGeom prst="rect">
            <a:avLst/>
          </a:prstGeom>
        </p:spPr>
      </p:pic>
      <p:sp>
        <p:nvSpPr>
          <p:cNvPr id="30" name="Rectangle 29"/>
          <p:cNvSpPr/>
          <p:nvPr/>
        </p:nvSpPr>
        <p:spPr>
          <a:xfrm>
            <a:off x="4424014" y="1599936"/>
            <a:ext cx="1530088" cy="646331"/>
          </a:xfrm>
          <a:prstGeom prst="rect">
            <a:avLst/>
          </a:prstGeom>
        </p:spPr>
        <p:txBody>
          <a:bodyPr wrap="square" lIns="0" tIns="0" rIns="0" bIns="0">
            <a:spAutoFit/>
          </a:bodyPr>
          <a:lstStyle/>
          <a:p>
            <a:pPr>
              <a:spcAft>
                <a:spcPts val="600"/>
              </a:spcAft>
            </a:pPr>
            <a:r>
              <a:rPr lang="en-US" sz="1400" b="1" dirty="0" smtClean="0">
                <a:solidFill>
                  <a:schemeClr val="bg1"/>
                </a:solidFill>
              </a:rPr>
              <a:t>Audit &amp; Enterprise Risk Services</a:t>
            </a:r>
            <a:endParaRPr lang="en-US" sz="1400" dirty="0">
              <a:solidFill>
                <a:schemeClr val="bg1"/>
              </a:solidFill>
            </a:endParaRPr>
          </a:p>
        </p:txBody>
      </p:sp>
      <p:sp>
        <p:nvSpPr>
          <p:cNvPr id="39" name="Rectangle 38"/>
          <p:cNvSpPr/>
          <p:nvPr/>
        </p:nvSpPr>
        <p:spPr>
          <a:xfrm>
            <a:off x="6800278" y="1023872"/>
            <a:ext cx="1413938" cy="215444"/>
          </a:xfrm>
          <a:prstGeom prst="rect">
            <a:avLst/>
          </a:prstGeom>
        </p:spPr>
        <p:txBody>
          <a:bodyPr wrap="square" lIns="0" tIns="0" rIns="0" bIns="0">
            <a:spAutoFit/>
          </a:bodyPr>
          <a:lstStyle/>
          <a:p>
            <a:pPr>
              <a:spcAft>
                <a:spcPts val="600"/>
              </a:spcAft>
            </a:pPr>
            <a:r>
              <a:rPr lang="en-US" sz="1400" b="1" dirty="0" smtClean="0">
                <a:solidFill>
                  <a:schemeClr val="bg1"/>
                </a:solidFill>
              </a:rPr>
              <a:t>Accountancy</a:t>
            </a:r>
            <a:endParaRPr lang="en-US" sz="1400" dirty="0">
              <a:solidFill>
                <a:schemeClr val="bg1"/>
              </a:solidFill>
            </a:endParaRPr>
          </a:p>
        </p:txBody>
      </p:sp>
      <p:sp>
        <p:nvSpPr>
          <p:cNvPr id="40" name="Rectangle 39"/>
          <p:cNvSpPr/>
          <p:nvPr/>
        </p:nvSpPr>
        <p:spPr>
          <a:xfrm>
            <a:off x="7845609" y="3258133"/>
            <a:ext cx="1369028" cy="430887"/>
          </a:xfrm>
          <a:prstGeom prst="rect">
            <a:avLst/>
          </a:prstGeom>
        </p:spPr>
        <p:txBody>
          <a:bodyPr wrap="square" lIns="0" tIns="0" rIns="0" bIns="0">
            <a:spAutoFit/>
          </a:bodyPr>
          <a:lstStyle/>
          <a:p>
            <a:r>
              <a:rPr lang="en-US" sz="1400" b="1" dirty="0" smtClean="0">
                <a:solidFill>
                  <a:schemeClr val="bg1"/>
                </a:solidFill>
              </a:rPr>
              <a:t>Tax &amp; Legal</a:t>
            </a:r>
          </a:p>
          <a:p>
            <a:r>
              <a:rPr lang="en-US" sz="1400" b="1" dirty="0" smtClean="0">
                <a:solidFill>
                  <a:schemeClr val="bg1"/>
                </a:solidFill>
              </a:rPr>
              <a:t>Services</a:t>
            </a:r>
            <a:endParaRPr lang="en-US" sz="1400" dirty="0">
              <a:solidFill>
                <a:schemeClr val="bg1"/>
              </a:solidFill>
            </a:endParaRPr>
          </a:p>
        </p:txBody>
      </p:sp>
      <p:sp>
        <p:nvSpPr>
          <p:cNvPr id="41" name="Rectangle 40"/>
          <p:cNvSpPr/>
          <p:nvPr/>
        </p:nvSpPr>
        <p:spPr>
          <a:xfrm>
            <a:off x="5936182" y="4840296"/>
            <a:ext cx="1606464" cy="215444"/>
          </a:xfrm>
          <a:prstGeom prst="rect">
            <a:avLst/>
          </a:prstGeom>
        </p:spPr>
        <p:txBody>
          <a:bodyPr wrap="square" lIns="0" tIns="0" rIns="0" bIns="0">
            <a:spAutoFit/>
          </a:bodyPr>
          <a:lstStyle/>
          <a:p>
            <a:pPr>
              <a:spcAft>
                <a:spcPts val="600"/>
              </a:spcAft>
            </a:pPr>
            <a:r>
              <a:rPr lang="en-US" sz="1400" b="1" dirty="0" smtClean="0">
                <a:solidFill>
                  <a:schemeClr val="bg1"/>
                </a:solidFill>
              </a:rPr>
              <a:t>Consulting</a:t>
            </a:r>
          </a:p>
        </p:txBody>
      </p:sp>
      <p:sp>
        <p:nvSpPr>
          <p:cNvPr id="42" name="Rectangle 41"/>
          <p:cNvSpPr/>
          <p:nvPr/>
        </p:nvSpPr>
        <p:spPr>
          <a:xfrm>
            <a:off x="4135982" y="3544152"/>
            <a:ext cx="1240600" cy="646331"/>
          </a:xfrm>
          <a:prstGeom prst="rect">
            <a:avLst/>
          </a:prstGeom>
        </p:spPr>
        <p:txBody>
          <a:bodyPr wrap="square" lIns="0" tIns="0" rIns="0" bIns="0">
            <a:spAutoFit/>
          </a:bodyPr>
          <a:lstStyle/>
          <a:p>
            <a:pPr>
              <a:spcAft>
                <a:spcPts val="600"/>
              </a:spcAft>
            </a:pPr>
            <a:r>
              <a:rPr lang="en-US" sz="1400" b="1" dirty="0" smtClean="0">
                <a:solidFill>
                  <a:schemeClr val="bg1"/>
                </a:solidFill>
              </a:rPr>
              <a:t>Financial Advisory Services</a:t>
            </a:r>
            <a:endParaRPr lang="en-US" sz="1400" dirty="0">
              <a:solidFill>
                <a:schemeClr val="bg1"/>
              </a:solidFill>
            </a:endParaRPr>
          </a:p>
        </p:txBody>
      </p:sp>
      <p:pic>
        <p:nvPicPr>
          <p:cNvPr id="43" name="Picture 42" descr="DEL_PRI_RGB.gif"/>
          <p:cNvPicPr>
            <a:picLocks noChangeAspect="1"/>
          </p:cNvPicPr>
          <p:nvPr/>
        </p:nvPicPr>
        <p:blipFill>
          <a:blip r:embed="rId4" cstate="print"/>
          <a:stretch>
            <a:fillRect/>
          </a:stretch>
        </p:blipFill>
        <p:spPr>
          <a:xfrm>
            <a:off x="5648150" y="2968088"/>
            <a:ext cx="1720800" cy="322531"/>
          </a:xfrm>
          <a:prstGeom prst="rect">
            <a:avLst/>
          </a:prstGeom>
        </p:spPr>
      </p:pic>
      <p:sp>
        <p:nvSpPr>
          <p:cNvPr id="44" name="Freeform 5"/>
          <p:cNvSpPr>
            <a:spLocks noChangeAspect="1" noEditPoints="1"/>
          </p:cNvSpPr>
          <p:nvPr/>
        </p:nvSpPr>
        <p:spPr bwMode="auto">
          <a:xfrm>
            <a:off x="7376342" y="1455920"/>
            <a:ext cx="382906" cy="568800"/>
          </a:xfrm>
          <a:custGeom>
            <a:avLst/>
            <a:gdLst/>
            <a:ahLst/>
            <a:cxnLst>
              <a:cxn ang="0">
                <a:pos x="8" y="0"/>
              </a:cxn>
              <a:cxn ang="0">
                <a:pos x="0" y="91"/>
              </a:cxn>
              <a:cxn ang="0">
                <a:pos x="58" y="100"/>
              </a:cxn>
              <a:cxn ang="0">
                <a:pos x="67" y="8"/>
              </a:cxn>
              <a:cxn ang="0">
                <a:pos x="8" y="15"/>
              </a:cxn>
              <a:cxn ang="0">
                <a:pos x="55" y="11"/>
              </a:cxn>
              <a:cxn ang="0">
                <a:pos x="58" y="25"/>
              </a:cxn>
              <a:cxn ang="0">
                <a:pos x="12" y="28"/>
              </a:cxn>
              <a:cxn ang="0">
                <a:pos x="8" y="15"/>
              </a:cxn>
              <a:cxn ang="0">
                <a:pos x="54" y="46"/>
              </a:cxn>
              <a:cxn ang="0">
                <a:pos x="54" y="39"/>
              </a:cxn>
              <a:cxn ang="0">
                <a:pos x="44" y="42"/>
              </a:cxn>
              <a:cxn ang="0">
                <a:pos x="36" y="42"/>
              </a:cxn>
              <a:cxn ang="0">
                <a:pos x="44" y="42"/>
              </a:cxn>
              <a:cxn ang="0">
                <a:pos x="26" y="46"/>
              </a:cxn>
              <a:cxn ang="0">
                <a:pos x="26" y="39"/>
              </a:cxn>
              <a:cxn ang="0">
                <a:pos x="12" y="89"/>
              </a:cxn>
              <a:cxn ang="0">
                <a:pos x="12" y="81"/>
              </a:cxn>
              <a:cxn ang="0">
                <a:pos x="12" y="89"/>
              </a:cxn>
              <a:cxn ang="0">
                <a:pos x="8" y="71"/>
              </a:cxn>
              <a:cxn ang="0">
                <a:pos x="16" y="71"/>
              </a:cxn>
              <a:cxn ang="0">
                <a:pos x="12" y="60"/>
              </a:cxn>
              <a:cxn ang="0">
                <a:pos x="12" y="53"/>
              </a:cxn>
              <a:cxn ang="0">
                <a:pos x="12" y="60"/>
              </a:cxn>
              <a:cxn ang="0">
                <a:pos x="8" y="42"/>
              </a:cxn>
              <a:cxn ang="0">
                <a:pos x="16" y="42"/>
              </a:cxn>
              <a:cxn ang="0">
                <a:pos x="26" y="89"/>
              </a:cxn>
              <a:cxn ang="0">
                <a:pos x="26" y="81"/>
              </a:cxn>
              <a:cxn ang="0">
                <a:pos x="26" y="89"/>
              </a:cxn>
              <a:cxn ang="0">
                <a:pos x="22" y="71"/>
              </a:cxn>
              <a:cxn ang="0">
                <a:pos x="30" y="71"/>
              </a:cxn>
              <a:cxn ang="0">
                <a:pos x="26" y="60"/>
              </a:cxn>
              <a:cxn ang="0">
                <a:pos x="26" y="53"/>
              </a:cxn>
              <a:cxn ang="0">
                <a:pos x="26" y="60"/>
              </a:cxn>
              <a:cxn ang="0">
                <a:pos x="36" y="85"/>
              </a:cxn>
              <a:cxn ang="0">
                <a:pos x="44" y="85"/>
              </a:cxn>
              <a:cxn ang="0">
                <a:pos x="40" y="74"/>
              </a:cxn>
              <a:cxn ang="0">
                <a:pos x="40" y="67"/>
              </a:cxn>
              <a:cxn ang="0">
                <a:pos x="40" y="74"/>
              </a:cxn>
              <a:cxn ang="0">
                <a:pos x="36" y="57"/>
              </a:cxn>
              <a:cxn ang="0">
                <a:pos x="44" y="57"/>
              </a:cxn>
              <a:cxn ang="0">
                <a:pos x="59" y="86"/>
              </a:cxn>
              <a:cxn ang="0">
                <a:pos x="52" y="88"/>
              </a:cxn>
              <a:cxn ang="0">
                <a:pos x="50" y="55"/>
              </a:cxn>
              <a:cxn ang="0">
                <a:pos x="57" y="53"/>
              </a:cxn>
              <a:cxn ang="0">
                <a:pos x="59" y="86"/>
              </a:cxn>
            </a:cxnLst>
            <a:rect l="0" t="0" r="r" b="b"/>
            <a:pathLst>
              <a:path w="67" h="100">
                <a:moveTo>
                  <a:pt x="58" y="0"/>
                </a:moveTo>
                <a:cubicBezTo>
                  <a:pt x="8" y="0"/>
                  <a:pt x="8" y="0"/>
                  <a:pt x="8" y="0"/>
                </a:cubicBezTo>
                <a:cubicBezTo>
                  <a:pt x="4" y="0"/>
                  <a:pt x="0" y="4"/>
                  <a:pt x="0" y="8"/>
                </a:cubicBezTo>
                <a:cubicBezTo>
                  <a:pt x="0" y="91"/>
                  <a:pt x="0" y="91"/>
                  <a:pt x="0" y="91"/>
                </a:cubicBezTo>
                <a:cubicBezTo>
                  <a:pt x="0" y="96"/>
                  <a:pt x="4" y="100"/>
                  <a:pt x="8" y="100"/>
                </a:cubicBezTo>
                <a:cubicBezTo>
                  <a:pt x="58" y="100"/>
                  <a:pt x="58" y="100"/>
                  <a:pt x="58" y="100"/>
                </a:cubicBezTo>
                <a:cubicBezTo>
                  <a:pt x="63" y="100"/>
                  <a:pt x="67" y="96"/>
                  <a:pt x="67" y="91"/>
                </a:cubicBezTo>
                <a:cubicBezTo>
                  <a:pt x="67" y="8"/>
                  <a:pt x="67" y="8"/>
                  <a:pt x="67" y="8"/>
                </a:cubicBezTo>
                <a:cubicBezTo>
                  <a:pt x="67" y="4"/>
                  <a:pt x="63" y="0"/>
                  <a:pt x="58" y="0"/>
                </a:cubicBezTo>
                <a:close/>
                <a:moveTo>
                  <a:pt x="8" y="15"/>
                </a:moveTo>
                <a:cubicBezTo>
                  <a:pt x="8" y="13"/>
                  <a:pt x="10" y="11"/>
                  <a:pt x="12" y="11"/>
                </a:cubicBezTo>
                <a:cubicBezTo>
                  <a:pt x="55" y="11"/>
                  <a:pt x="55" y="11"/>
                  <a:pt x="55" y="11"/>
                </a:cubicBezTo>
                <a:cubicBezTo>
                  <a:pt x="57" y="11"/>
                  <a:pt x="58" y="13"/>
                  <a:pt x="58" y="15"/>
                </a:cubicBezTo>
                <a:cubicBezTo>
                  <a:pt x="58" y="25"/>
                  <a:pt x="58" y="25"/>
                  <a:pt x="58" y="25"/>
                </a:cubicBezTo>
                <a:cubicBezTo>
                  <a:pt x="58" y="26"/>
                  <a:pt x="57" y="28"/>
                  <a:pt x="55" y="28"/>
                </a:cubicBezTo>
                <a:cubicBezTo>
                  <a:pt x="12" y="28"/>
                  <a:pt x="12" y="28"/>
                  <a:pt x="12" y="28"/>
                </a:cubicBezTo>
                <a:cubicBezTo>
                  <a:pt x="10" y="28"/>
                  <a:pt x="8" y="26"/>
                  <a:pt x="8" y="25"/>
                </a:cubicBezTo>
                <a:lnTo>
                  <a:pt x="8" y="15"/>
                </a:lnTo>
                <a:close/>
                <a:moveTo>
                  <a:pt x="58" y="42"/>
                </a:moveTo>
                <a:cubicBezTo>
                  <a:pt x="58" y="44"/>
                  <a:pt x="56" y="46"/>
                  <a:pt x="54" y="46"/>
                </a:cubicBezTo>
                <a:cubicBezTo>
                  <a:pt x="52" y="46"/>
                  <a:pt x="51" y="44"/>
                  <a:pt x="51" y="42"/>
                </a:cubicBezTo>
                <a:cubicBezTo>
                  <a:pt x="51" y="40"/>
                  <a:pt x="52" y="39"/>
                  <a:pt x="54" y="39"/>
                </a:cubicBezTo>
                <a:cubicBezTo>
                  <a:pt x="56" y="39"/>
                  <a:pt x="58" y="40"/>
                  <a:pt x="58" y="42"/>
                </a:cubicBezTo>
                <a:close/>
                <a:moveTo>
                  <a:pt x="44" y="42"/>
                </a:moveTo>
                <a:cubicBezTo>
                  <a:pt x="44" y="44"/>
                  <a:pt x="42" y="46"/>
                  <a:pt x="40" y="46"/>
                </a:cubicBezTo>
                <a:cubicBezTo>
                  <a:pt x="38" y="46"/>
                  <a:pt x="36" y="44"/>
                  <a:pt x="36" y="42"/>
                </a:cubicBezTo>
                <a:cubicBezTo>
                  <a:pt x="36" y="40"/>
                  <a:pt x="38" y="39"/>
                  <a:pt x="40" y="39"/>
                </a:cubicBezTo>
                <a:cubicBezTo>
                  <a:pt x="42" y="39"/>
                  <a:pt x="44" y="40"/>
                  <a:pt x="44" y="42"/>
                </a:cubicBezTo>
                <a:close/>
                <a:moveTo>
                  <a:pt x="30" y="42"/>
                </a:moveTo>
                <a:cubicBezTo>
                  <a:pt x="30" y="44"/>
                  <a:pt x="28" y="46"/>
                  <a:pt x="26" y="46"/>
                </a:cubicBezTo>
                <a:cubicBezTo>
                  <a:pt x="24" y="46"/>
                  <a:pt x="22" y="44"/>
                  <a:pt x="22" y="42"/>
                </a:cubicBezTo>
                <a:cubicBezTo>
                  <a:pt x="22" y="40"/>
                  <a:pt x="24" y="39"/>
                  <a:pt x="26" y="39"/>
                </a:cubicBezTo>
                <a:cubicBezTo>
                  <a:pt x="28" y="39"/>
                  <a:pt x="30" y="40"/>
                  <a:pt x="30" y="42"/>
                </a:cubicBezTo>
                <a:close/>
                <a:moveTo>
                  <a:pt x="12" y="89"/>
                </a:moveTo>
                <a:cubicBezTo>
                  <a:pt x="10" y="89"/>
                  <a:pt x="8" y="87"/>
                  <a:pt x="8" y="85"/>
                </a:cubicBezTo>
                <a:cubicBezTo>
                  <a:pt x="8" y="83"/>
                  <a:pt x="10" y="81"/>
                  <a:pt x="12" y="81"/>
                </a:cubicBezTo>
                <a:cubicBezTo>
                  <a:pt x="14" y="81"/>
                  <a:pt x="16" y="83"/>
                  <a:pt x="16" y="85"/>
                </a:cubicBezTo>
                <a:cubicBezTo>
                  <a:pt x="16" y="87"/>
                  <a:pt x="14" y="89"/>
                  <a:pt x="12" y="89"/>
                </a:cubicBezTo>
                <a:close/>
                <a:moveTo>
                  <a:pt x="12" y="74"/>
                </a:moveTo>
                <a:cubicBezTo>
                  <a:pt x="10" y="74"/>
                  <a:pt x="8" y="73"/>
                  <a:pt x="8" y="71"/>
                </a:cubicBezTo>
                <a:cubicBezTo>
                  <a:pt x="8" y="69"/>
                  <a:pt x="10" y="67"/>
                  <a:pt x="12" y="67"/>
                </a:cubicBezTo>
                <a:cubicBezTo>
                  <a:pt x="14" y="67"/>
                  <a:pt x="16" y="69"/>
                  <a:pt x="16" y="71"/>
                </a:cubicBezTo>
                <a:cubicBezTo>
                  <a:pt x="16" y="73"/>
                  <a:pt x="14" y="74"/>
                  <a:pt x="12" y="74"/>
                </a:cubicBezTo>
                <a:close/>
                <a:moveTo>
                  <a:pt x="12" y="60"/>
                </a:moveTo>
                <a:cubicBezTo>
                  <a:pt x="10" y="60"/>
                  <a:pt x="8" y="59"/>
                  <a:pt x="8" y="57"/>
                </a:cubicBezTo>
                <a:cubicBezTo>
                  <a:pt x="8" y="55"/>
                  <a:pt x="10" y="53"/>
                  <a:pt x="12" y="53"/>
                </a:cubicBezTo>
                <a:cubicBezTo>
                  <a:pt x="14" y="53"/>
                  <a:pt x="16" y="55"/>
                  <a:pt x="16" y="57"/>
                </a:cubicBezTo>
                <a:cubicBezTo>
                  <a:pt x="16" y="59"/>
                  <a:pt x="14" y="60"/>
                  <a:pt x="12" y="60"/>
                </a:cubicBezTo>
                <a:close/>
                <a:moveTo>
                  <a:pt x="12" y="46"/>
                </a:moveTo>
                <a:cubicBezTo>
                  <a:pt x="10" y="46"/>
                  <a:pt x="8" y="44"/>
                  <a:pt x="8" y="42"/>
                </a:cubicBezTo>
                <a:cubicBezTo>
                  <a:pt x="8" y="40"/>
                  <a:pt x="10" y="39"/>
                  <a:pt x="12" y="39"/>
                </a:cubicBezTo>
                <a:cubicBezTo>
                  <a:pt x="14" y="39"/>
                  <a:pt x="16" y="40"/>
                  <a:pt x="16" y="42"/>
                </a:cubicBezTo>
                <a:cubicBezTo>
                  <a:pt x="16" y="44"/>
                  <a:pt x="14" y="46"/>
                  <a:pt x="12" y="46"/>
                </a:cubicBezTo>
                <a:close/>
                <a:moveTo>
                  <a:pt x="26" y="89"/>
                </a:moveTo>
                <a:cubicBezTo>
                  <a:pt x="24" y="89"/>
                  <a:pt x="22" y="87"/>
                  <a:pt x="22" y="85"/>
                </a:cubicBezTo>
                <a:cubicBezTo>
                  <a:pt x="22" y="83"/>
                  <a:pt x="24" y="81"/>
                  <a:pt x="26" y="81"/>
                </a:cubicBezTo>
                <a:cubicBezTo>
                  <a:pt x="28" y="81"/>
                  <a:pt x="30" y="83"/>
                  <a:pt x="30" y="85"/>
                </a:cubicBezTo>
                <a:cubicBezTo>
                  <a:pt x="30" y="87"/>
                  <a:pt x="28" y="89"/>
                  <a:pt x="26" y="89"/>
                </a:cubicBezTo>
                <a:close/>
                <a:moveTo>
                  <a:pt x="26" y="74"/>
                </a:moveTo>
                <a:cubicBezTo>
                  <a:pt x="24" y="74"/>
                  <a:pt x="22" y="73"/>
                  <a:pt x="22" y="71"/>
                </a:cubicBezTo>
                <a:cubicBezTo>
                  <a:pt x="22" y="69"/>
                  <a:pt x="24" y="67"/>
                  <a:pt x="26" y="67"/>
                </a:cubicBezTo>
                <a:cubicBezTo>
                  <a:pt x="28" y="67"/>
                  <a:pt x="30" y="69"/>
                  <a:pt x="30" y="71"/>
                </a:cubicBezTo>
                <a:cubicBezTo>
                  <a:pt x="30" y="73"/>
                  <a:pt x="28" y="74"/>
                  <a:pt x="26" y="74"/>
                </a:cubicBezTo>
                <a:close/>
                <a:moveTo>
                  <a:pt x="26" y="60"/>
                </a:moveTo>
                <a:cubicBezTo>
                  <a:pt x="24" y="60"/>
                  <a:pt x="22" y="59"/>
                  <a:pt x="22" y="57"/>
                </a:cubicBezTo>
                <a:cubicBezTo>
                  <a:pt x="22" y="55"/>
                  <a:pt x="24" y="53"/>
                  <a:pt x="26" y="53"/>
                </a:cubicBezTo>
                <a:cubicBezTo>
                  <a:pt x="28" y="53"/>
                  <a:pt x="30" y="55"/>
                  <a:pt x="30" y="57"/>
                </a:cubicBezTo>
                <a:cubicBezTo>
                  <a:pt x="30" y="59"/>
                  <a:pt x="28" y="60"/>
                  <a:pt x="26" y="60"/>
                </a:cubicBezTo>
                <a:close/>
                <a:moveTo>
                  <a:pt x="40" y="89"/>
                </a:moveTo>
                <a:cubicBezTo>
                  <a:pt x="38" y="89"/>
                  <a:pt x="36" y="87"/>
                  <a:pt x="36" y="85"/>
                </a:cubicBezTo>
                <a:cubicBezTo>
                  <a:pt x="36" y="83"/>
                  <a:pt x="38" y="81"/>
                  <a:pt x="40" y="81"/>
                </a:cubicBezTo>
                <a:cubicBezTo>
                  <a:pt x="42" y="81"/>
                  <a:pt x="44" y="83"/>
                  <a:pt x="44" y="85"/>
                </a:cubicBezTo>
                <a:cubicBezTo>
                  <a:pt x="44" y="87"/>
                  <a:pt x="42" y="89"/>
                  <a:pt x="40" y="89"/>
                </a:cubicBezTo>
                <a:close/>
                <a:moveTo>
                  <a:pt x="40" y="74"/>
                </a:moveTo>
                <a:cubicBezTo>
                  <a:pt x="38" y="74"/>
                  <a:pt x="36" y="73"/>
                  <a:pt x="36" y="71"/>
                </a:cubicBezTo>
                <a:cubicBezTo>
                  <a:pt x="36" y="69"/>
                  <a:pt x="38" y="67"/>
                  <a:pt x="40" y="67"/>
                </a:cubicBezTo>
                <a:cubicBezTo>
                  <a:pt x="42" y="67"/>
                  <a:pt x="44" y="69"/>
                  <a:pt x="44" y="71"/>
                </a:cubicBezTo>
                <a:cubicBezTo>
                  <a:pt x="44" y="73"/>
                  <a:pt x="42" y="74"/>
                  <a:pt x="40" y="74"/>
                </a:cubicBezTo>
                <a:close/>
                <a:moveTo>
                  <a:pt x="40" y="60"/>
                </a:moveTo>
                <a:cubicBezTo>
                  <a:pt x="38" y="60"/>
                  <a:pt x="36" y="59"/>
                  <a:pt x="36" y="57"/>
                </a:cubicBezTo>
                <a:cubicBezTo>
                  <a:pt x="36" y="55"/>
                  <a:pt x="38" y="53"/>
                  <a:pt x="40" y="53"/>
                </a:cubicBezTo>
                <a:cubicBezTo>
                  <a:pt x="42" y="53"/>
                  <a:pt x="44" y="55"/>
                  <a:pt x="44" y="57"/>
                </a:cubicBezTo>
                <a:cubicBezTo>
                  <a:pt x="44" y="59"/>
                  <a:pt x="42" y="60"/>
                  <a:pt x="40" y="60"/>
                </a:cubicBezTo>
                <a:close/>
                <a:moveTo>
                  <a:pt x="59" y="86"/>
                </a:moveTo>
                <a:cubicBezTo>
                  <a:pt x="59" y="87"/>
                  <a:pt x="58" y="88"/>
                  <a:pt x="57" y="88"/>
                </a:cubicBezTo>
                <a:cubicBezTo>
                  <a:pt x="52" y="88"/>
                  <a:pt x="52" y="88"/>
                  <a:pt x="52" y="88"/>
                </a:cubicBezTo>
                <a:cubicBezTo>
                  <a:pt x="51" y="88"/>
                  <a:pt x="50" y="87"/>
                  <a:pt x="50" y="86"/>
                </a:cubicBezTo>
                <a:cubicBezTo>
                  <a:pt x="50" y="55"/>
                  <a:pt x="50" y="55"/>
                  <a:pt x="50" y="55"/>
                </a:cubicBezTo>
                <a:cubicBezTo>
                  <a:pt x="50" y="54"/>
                  <a:pt x="51" y="53"/>
                  <a:pt x="52" y="53"/>
                </a:cubicBezTo>
                <a:cubicBezTo>
                  <a:pt x="57" y="53"/>
                  <a:pt x="57" y="53"/>
                  <a:pt x="57" y="53"/>
                </a:cubicBezTo>
                <a:cubicBezTo>
                  <a:pt x="58" y="53"/>
                  <a:pt x="59" y="54"/>
                  <a:pt x="59" y="55"/>
                </a:cubicBezTo>
                <a:lnTo>
                  <a:pt x="59" y="86"/>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9"/>
          <p:cNvSpPr>
            <a:spLocks noChangeAspect="1" noEditPoints="1"/>
          </p:cNvSpPr>
          <p:nvPr/>
        </p:nvSpPr>
        <p:spPr bwMode="auto">
          <a:xfrm>
            <a:off x="6944294" y="5043744"/>
            <a:ext cx="576064" cy="520220"/>
          </a:xfrm>
          <a:custGeom>
            <a:avLst/>
            <a:gdLst/>
            <a:ahLst/>
            <a:cxnLst>
              <a:cxn ang="0">
                <a:pos x="24" y="46"/>
              </a:cxn>
              <a:cxn ang="0">
                <a:pos x="24" y="21"/>
              </a:cxn>
              <a:cxn ang="0">
                <a:pos x="8" y="21"/>
              </a:cxn>
              <a:cxn ang="0">
                <a:pos x="0" y="29"/>
              </a:cxn>
              <a:cxn ang="0">
                <a:pos x="0" y="54"/>
              </a:cxn>
              <a:cxn ang="0">
                <a:pos x="8" y="62"/>
              </a:cxn>
              <a:cxn ang="0">
                <a:pos x="12" y="62"/>
              </a:cxn>
              <a:cxn ang="0">
                <a:pos x="12" y="74"/>
              </a:cxn>
              <a:cxn ang="0">
                <a:pos x="24" y="62"/>
              </a:cxn>
              <a:cxn ang="0">
                <a:pos x="45" y="62"/>
              </a:cxn>
              <a:cxn ang="0">
                <a:pos x="53" y="54"/>
              </a:cxn>
              <a:cxn ang="0">
                <a:pos x="53" y="46"/>
              </a:cxn>
              <a:cxn ang="0">
                <a:pos x="52" y="46"/>
              </a:cxn>
              <a:cxn ang="0">
                <a:pos x="24" y="46"/>
              </a:cxn>
              <a:cxn ang="0">
                <a:pos x="74" y="0"/>
              </a:cxn>
              <a:cxn ang="0">
                <a:pos x="37" y="0"/>
              </a:cxn>
              <a:cxn ang="0">
                <a:pos x="29" y="8"/>
              </a:cxn>
              <a:cxn ang="0">
                <a:pos x="29" y="41"/>
              </a:cxn>
              <a:cxn ang="0">
                <a:pos x="57" y="41"/>
              </a:cxn>
              <a:cxn ang="0">
                <a:pos x="69" y="54"/>
              </a:cxn>
              <a:cxn ang="0">
                <a:pos x="69" y="41"/>
              </a:cxn>
              <a:cxn ang="0">
                <a:pos x="74" y="41"/>
              </a:cxn>
              <a:cxn ang="0">
                <a:pos x="82" y="33"/>
              </a:cxn>
              <a:cxn ang="0">
                <a:pos x="82" y="8"/>
              </a:cxn>
              <a:cxn ang="0">
                <a:pos x="74" y="0"/>
              </a:cxn>
            </a:cxnLst>
            <a:rect l="0" t="0" r="r" b="b"/>
            <a:pathLst>
              <a:path w="82" h="74">
                <a:moveTo>
                  <a:pt x="24" y="46"/>
                </a:moveTo>
                <a:cubicBezTo>
                  <a:pt x="24" y="21"/>
                  <a:pt x="24" y="21"/>
                  <a:pt x="24" y="21"/>
                </a:cubicBezTo>
                <a:cubicBezTo>
                  <a:pt x="8" y="21"/>
                  <a:pt x="8" y="21"/>
                  <a:pt x="8" y="21"/>
                </a:cubicBezTo>
                <a:cubicBezTo>
                  <a:pt x="4" y="21"/>
                  <a:pt x="0" y="24"/>
                  <a:pt x="0" y="29"/>
                </a:cubicBezTo>
                <a:cubicBezTo>
                  <a:pt x="0" y="54"/>
                  <a:pt x="0" y="54"/>
                  <a:pt x="0" y="54"/>
                </a:cubicBezTo>
                <a:cubicBezTo>
                  <a:pt x="0" y="58"/>
                  <a:pt x="4" y="62"/>
                  <a:pt x="8" y="62"/>
                </a:cubicBezTo>
                <a:cubicBezTo>
                  <a:pt x="12" y="62"/>
                  <a:pt x="12" y="62"/>
                  <a:pt x="12" y="62"/>
                </a:cubicBezTo>
                <a:cubicBezTo>
                  <a:pt x="12" y="74"/>
                  <a:pt x="12" y="74"/>
                  <a:pt x="12" y="74"/>
                </a:cubicBezTo>
                <a:cubicBezTo>
                  <a:pt x="24" y="62"/>
                  <a:pt x="24" y="62"/>
                  <a:pt x="24" y="62"/>
                </a:cubicBezTo>
                <a:cubicBezTo>
                  <a:pt x="45" y="62"/>
                  <a:pt x="45" y="62"/>
                  <a:pt x="45" y="62"/>
                </a:cubicBezTo>
                <a:cubicBezTo>
                  <a:pt x="49" y="62"/>
                  <a:pt x="53" y="58"/>
                  <a:pt x="53" y="54"/>
                </a:cubicBezTo>
                <a:cubicBezTo>
                  <a:pt x="53" y="46"/>
                  <a:pt x="53" y="46"/>
                  <a:pt x="53" y="46"/>
                </a:cubicBezTo>
                <a:cubicBezTo>
                  <a:pt x="53" y="46"/>
                  <a:pt x="53" y="46"/>
                  <a:pt x="52" y="46"/>
                </a:cubicBezTo>
                <a:lnTo>
                  <a:pt x="24" y="46"/>
                </a:lnTo>
                <a:close/>
                <a:moveTo>
                  <a:pt x="74" y="0"/>
                </a:moveTo>
                <a:cubicBezTo>
                  <a:pt x="37" y="0"/>
                  <a:pt x="37" y="0"/>
                  <a:pt x="37" y="0"/>
                </a:cubicBezTo>
                <a:cubicBezTo>
                  <a:pt x="32" y="0"/>
                  <a:pt x="29" y="4"/>
                  <a:pt x="29" y="8"/>
                </a:cubicBezTo>
                <a:cubicBezTo>
                  <a:pt x="29" y="41"/>
                  <a:pt x="29" y="41"/>
                  <a:pt x="29" y="41"/>
                </a:cubicBezTo>
                <a:cubicBezTo>
                  <a:pt x="57" y="41"/>
                  <a:pt x="57" y="41"/>
                  <a:pt x="57" y="41"/>
                </a:cubicBezTo>
                <a:cubicBezTo>
                  <a:pt x="69" y="54"/>
                  <a:pt x="69" y="54"/>
                  <a:pt x="69" y="54"/>
                </a:cubicBezTo>
                <a:cubicBezTo>
                  <a:pt x="69" y="41"/>
                  <a:pt x="69" y="41"/>
                  <a:pt x="69" y="41"/>
                </a:cubicBezTo>
                <a:cubicBezTo>
                  <a:pt x="74" y="41"/>
                  <a:pt x="74" y="41"/>
                  <a:pt x="74" y="41"/>
                </a:cubicBezTo>
                <a:cubicBezTo>
                  <a:pt x="78" y="41"/>
                  <a:pt x="82" y="38"/>
                  <a:pt x="82" y="33"/>
                </a:cubicBezTo>
                <a:cubicBezTo>
                  <a:pt x="82" y="8"/>
                  <a:pt x="82" y="8"/>
                  <a:pt x="82" y="8"/>
                </a:cubicBezTo>
                <a:cubicBezTo>
                  <a:pt x="82" y="4"/>
                  <a:pt x="78" y="0"/>
                  <a:pt x="74"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5"/>
          <p:cNvSpPr>
            <a:spLocks noChangeAspect="1" noEditPoints="1"/>
          </p:cNvSpPr>
          <p:nvPr/>
        </p:nvSpPr>
        <p:spPr bwMode="auto">
          <a:xfrm>
            <a:off x="5000078" y="1095880"/>
            <a:ext cx="555386" cy="561600"/>
          </a:xfrm>
          <a:custGeom>
            <a:avLst/>
            <a:gdLst/>
            <a:ahLst/>
            <a:cxnLst>
              <a:cxn ang="0">
                <a:pos x="97" y="83"/>
              </a:cxn>
              <a:cxn ang="0">
                <a:pos x="60" y="46"/>
              </a:cxn>
              <a:cxn ang="0">
                <a:pos x="60" y="46"/>
              </a:cxn>
              <a:cxn ang="0">
                <a:pos x="64" y="32"/>
              </a:cxn>
              <a:cxn ang="0">
                <a:pos x="54" y="9"/>
              </a:cxn>
              <a:cxn ang="0">
                <a:pos x="32" y="0"/>
              </a:cxn>
              <a:cxn ang="0">
                <a:pos x="9" y="9"/>
              </a:cxn>
              <a:cxn ang="0">
                <a:pos x="0" y="32"/>
              </a:cxn>
              <a:cxn ang="0">
                <a:pos x="9" y="54"/>
              </a:cxn>
              <a:cxn ang="0">
                <a:pos x="32" y="64"/>
              </a:cxn>
              <a:cxn ang="0">
                <a:pos x="32" y="64"/>
              </a:cxn>
              <a:cxn ang="0">
                <a:pos x="46" y="60"/>
              </a:cxn>
              <a:cxn ang="0">
                <a:pos x="46" y="60"/>
              </a:cxn>
              <a:cxn ang="0">
                <a:pos x="83" y="97"/>
              </a:cxn>
              <a:cxn ang="0">
                <a:pos x="95" y="96"/>
              </a:cxn>
              <a:cxn ang="0">
                <a:pos x="96" y="95"/>
              </a:cxn>
              <a:cxn ang="0">
                <a:pos x="97" y="83"/>
              </a:cxn>
              <a:cxn ang="0">
                <a:pos x="32" y="55"/>
              </a:cxn>
              <a:cxn ang="0">
                <a:pos x="15" y="48"/>
              </a:cxn>
              <a:cxn ang="0">
                <a:pos x="9" y="32"/>
              </a:cxn>
              <a:cxn ang="0">
                <a:pos x="15" y="15"/>
              </a:cxn>
              <a:cxn ang="0">
                <a:pos x="32" y="9"/>
              </a:cxn>
              <a:cxn ang="0">
                <a:pos x="48" y="15"/>
              </a:cxn>
              <a:cxn ang="0">
                <a:pos x="55" y="32"/>
              </a:cxn>
              <a:cxn ang="0">
                <a:pos x="48" y="48"/>
              </a:cxn>
              <a:cxn ang="0">
                <a:pos x="32" y="55"/>
              </a:cxn>
            </a:cxnLst>
            <a:rect l="0" t="0" r="r" b="b"/>
            <a:pathLst>
              <a:path w="100" h="101">
                <a:moveTo>
                  <a:pt x="97" y="83"/>
                </a:moveTo>
                <a:cubicBezTo>
                  <a:pt x="60" y="46"/>
                  <a:pt x="60" y="46"/>
                  <a:pt x="60" y="46"/>
                </a:cubicBezTo>
                <a:cubicBezTo>
                  <a:pt x="60" y="46"/>
                  <a:pt x="60" y="46"/>
                  <a:pt x="60" y="46"/>
                </a:cubicBezTo>
                <a:cubicBezTo>
                  <a:pt x="62" y="42"/>
                  <a:pt x="64" y="37"/>
                  <a:pt x="64" y="32"/>
                </a:cubicBezTo>
                <a:cubicBezTo>
                  <a:pt x="64" y="24"/>
                  <a:pt x="60" y="15"/>
                  <a:pt x="54" y="9"/>
                </a:cubicBezTo>
                <a:cubicBezTo>
                  <a:pt x="48" y="3"/>
                  <a:pt x="40" y="0"/>
                  <a:pt x="32" y="0"/>
                </a:cubicBezTo>
                <a:cubicBezTo>
                  <a:pt x="23" y="0"/>
                  <a:pt x="15" y="3"/>
                  <a:pt x="9" y="9"/>
                </a:cubicBezTo>
                <a:cubicBezTo>
                  <a:pt x="3" y="15"/>
                  <a:pt x="0" y="24"/>
                  <a:pt x="0" y="32"/>
                </a:cubicBezTo>
                <a:cubicBezTo>
                  <a:pt x="0" y="40"/>
                  <a:pt x="3" y="48"/>
                  <a:pt x="9" y="54"/>
                </a:cubicBezTo>
                <a:cubicBezTo>
                  <a:pt x="15" y="61"/>
                  <a:pt x="23" y="64"/>
                  <a:pt x="32" y="64"/>
                </a:cubicBezTo>
                <a:cubicBezTo>
                  <a:pt x="32" y="64"/>
                  <a:pt x="32" y="64"/>
                  <a:pt x="32" y="64"/>
                </a:cubicBezTo>
                <a:cubicBezTo>
                  <a:pt x="36" y="64"/>
                  <a:pt x="41" y="63"/>
                  <a:pt x="46" y="60"/>
                </a:cubicBezTo>
                <a:cubicBezTo>
                  <a:pt x="46" y="60"/>
                  <a:pt x="46" y="60"/>
                  <a:pt x="46" y="60"/>
                </a:cubicBezTo>
                <a:cubicBezTo>
                  <a:pt x="83" y="97"/>
                  <a:pt x="83" y="97"/>
                  <a:pt x="83" y="97"/>
                </a:cubicBezTo>
                <a:cubicBezTo>
                  <a:pt x="86" y="101"/>
                  <a:pt x="91" y="99"/>
                  <a:pt x="95" y="96"/>
                </a:cubicBezTo>
                <a:cubicBezTo>
                  <a:pt x="96" y="95"/>
                  <a:pt x="96" y="95"/>
                  <a:pt x="96" y="95"/>
                </a:cubicBezTo>
                <a:cubicBezTo>
                  <a:pt x="99" y="91"/>
                  <a:pt x="100" y="86"/>
                  <a:pt x="97" y="83"/>
                </a:cubicBezTo>
                <a:close/>
                <a:moveTo>
                  <a:pt x="32" y="55"/>
                </a:moveTo>
                <a:cubicBezTo>
                  <a:pt x="26" y="55"/>
                  <a:pt x="20" y="52"/>
                  <a:pt x="15" y="48"/>
                </a:cubicBezTo>
                <a:cubicBezTo>
                  <a:pt x="11" y="43"/>
                  <a:pt x="9" y="38"/>
                  <a:pt x="9" y="32"/>
                </a:cubicBezTo>
                <a:cubicBezTo>
                  <a:pt x="9" y="26"/>
                  <a:pt x="11" y="20"/>
                  <a:pt x="15" y="15"/>
                </a:cubicBezTo>
                <a:cubicBezTo>
                  <a:pt x="20" y="11"/>
                  <a:pt x="26" y="9"/>
                  <a:pt x="32" y="9"/>
                </a:cubicBezTo>
                <a:cubicBezTo>
                  <a:pt x="37" y="9"/>
                  <a:pt x="43" y="11"/>
                  <a:pt x="48" y="15"/>
                </a:cubicBezTo>
                <a:cubicBezTo>
                  <a:pt x="52" y="20"/>
                  <a:pt x="55" y="26"/>
                  <a:pt x="55" y="32"/>
                </a:cubicBezTo>
                <a:cubicBezTo>
                  <a:pt x="55" y="38"/>
                  <a:pt x="52" y="43"/>
                  <a:pt x="48" y="48"/>
                </a:cubicBezTo>
                <a:cubicBezTo>
                  <a:pt x="43" y="52"/>
                  <a:pt x="37" y="55"/>
                  <a:pt x="32" y="5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40"/>
          <p:cNvSpPr>
            <a:spLocks noChangeAspect="1" noEditPoints="1"/>
          </p:cNvSpPr>
          <p:nvPr/>
        </p:nvSpPr>
        <p:spPr bwMode="auto">
          <a:xfrm>
            <a:off x="7952406" y="3832184"/>
            <a:ext cx="524986" cy="540016"/>
          </a:xfrm>
          <a:custGeom>
            <a:avLst/>
            <a:gdLst/>
            <a:ahLst/>
            <a:cxnLst>
              <a:cxn ang="0">
                <a:pos x="64" y="57"/>
              </a:cxn>
              <a:cxn ang="0">
                <a:pos x="59" y="54"/>
              </a:cxn>
              <a:cxn ang="0">
                <a:pos x="58" y="28"/>
              </a:cxn>
              <a:cxn ang="0">
                <a:pos x="60" y="24"/>
              </a:cxn>
              <a:cxn ang="0">
                <a:pos x="65" y="21"/>
              </a:cxn>
              <a:cxn ang="0">
                <a:pos x="67" y="17"/>
              </a:cxn>
              <a:cxn ang="0">
                <a:pos x="1" y="17"/>
              </a:cxn>
              <a:cxn ang="0">
                <a:pos x="3" y="21"/>
              </a:cxn>
              <a:cxn ang="0">
                <a:pos x="12" y="24"/>
              </a:cxn>
              <a:cxn ang="0">
                <a:pos x="12" y="26"/>
              </a:cxn>
              <a:cxn ang="0">
                <a:pos x="9" y="28"/>
              </a:cxn>
              <a:cxn ang="0">
                <a:pos x="10" y="54"/>
              </a:cxn>
              <a:cxn ang="0">
                <a:pos x="8" y="57"/>
              </a:cxn>
              <a:cxn ang="0">
                <a:pos x="4" y="61"/>
              </a:cxn>
              <a:cxn ang="0">
                <a:pos x="9" y="62"/>
              </a:cxn>
              <a:cxn ang="0">
                <a:pos x="0" y="63"/>
              </a:cxn>
              <a:cxn ang="0">
                <a:pos x="68" y="70"/>
              </a:cxn>
              <a:cxn ang="0">
                <a:pos x="64" y="63"/>
              </a:cxn>
              <a:cxn ang="0">
                <a:pos x="28" y="54"/>
              </a:cxn>
              <a:cxn ang="0">
                <a:pos x="21" y="57"/>
              </a:cxn>
              <a:cxn ang="0">
                <a:pos x="20" y="54"/>
              </a:cxn>
              <a:cxn ang="0">
                <a:pos x="21" y="28"/>
              </a:cxn>
              <a:cxn ang="0">
                <a:pos x="27" y="24"/>
              </a:cxn>
              <a:cxn ang="0">
                <a:pos x="29" y="28"/>
              </a:cxn>
              <a:cxn ang="0">
                <a:pos x="34" y="17"/>
              </a:cxn>
              <a:cxn ang="0">
                <a:pos x="34" y="10"/>
              </a:cxn>
              <a:cxn ang="0">
                <a:pos x="34" y="17"/>
              </a:cxn>
              <a:cxn ang="0">
                <a:pos x="47" y="54"/>
              </a:cxn>
              <a:cxn ang="0">
                <a:pos x="40" y="57"/>
              </a:cxn>
              <a:cxn ang="0">
                <a:pos x="38" y="54"/>
              </a:cxn>
              <a:cxn ang="0">
                <a:pos x="39" y="28"/>
              </a:cxn>
              <a:cxn ang="0">
                <a:pos x="46" y="24"/>
              </a:cxn>
              <a:cxn ang="0">
                <a:pos x="48" y="28"/>
              </a:cxn>
            </a:cxnLst>
            <a:rect l="0" t="0" r="r" b="b"/>
            <a:pathLst>
              <a:path w="68" h="70">
                <a:moveTo>
                  <a:pt x="64" y="63"/>
                </a:moveTo>
                <a:cubicBezTo>
                  <a:pt x="64" y="57"/>
                  <a:pt x="64" y="57"/>
                  <a:pt x="64" y="57"/>
                </a:cubicBezTo>
                <a:cubicBezTo>
                  <a:pt x="60" y="57"/>
                  <a:pt x="60" y="57"/>
                  <a:pt x="60" y="57"/>
                </a:cubicBezTo>
                <a:cubicBezTo>
                  <a:pt x="59" y="54"/>
                  <a:pt x="59" y="54"/>
                  <a:pt x="59" y="54"/>
                </a:cubicBezTo>
                <a:cubicBezTo>
                  <a:pt x="58" y="54"/>
                  <a:pt x="58" y="54"/>
                  <a:pt x="58" y="54"/>
                </a:cubicBezTo>
                <a:cubicBezTo>
                  <a:pt x="58" y="28"/>
                  <a:pt x="58" y="28"/>
                  <a:pt x="58" y="28"/>
                </a:cubicBezTo>
                <a:cubicBezTo>
                  <a:pt x="59" y="28"/>
                  <a:pt x="59" y="28"/>
                  <a:pt x="59" y="28"/>
                </a:cubicBezTo>
                <a:cubicBezTo>
                  <a:pt x="60" y="24"/>
                  <a:pt x="60" y="24"/>
                  <a:pt x="60" y="24"/>
                </a:cubicBezTo>
                <a:cubicBezTo>
                  <a:pt x="65" y="24"/>
                  <a:pt x="65" y="24"/>
                  <a:pt x="65" y="24"/>
                </a:cubicBezTo>
                <a:cubicBezTo>
                  <a:pt x="65" y="21"/>
                  <a:pt x="65" y="21"/>
                  <a:pt x="65" y="21"/>
                </a:cubicBezTo>
                <a:cubicBezTo>
                  <a:pt x="65" y="21"/>
                  <a:pt x="65" y="21"/>
                  <a:pt x="65" y="21"/>
                </a:cubicBezTo>
                <a:cubicBezTo>
                  <a:pt x="67" y="17"/>
                  <a:pt x="67" y="17"/>
                  <a:pt x="67" y="17"/>
                </a:cubicBezTo>
                <a:cubicBezTo>
                  <a:pt x="34" y="0"/>
                  <a:pt x="34" y="0"/>
                  <a:pt x="34" y="0"/>
                </a:cubicBezTo>
                <a:cubicBezTo>
                  <a:pt x="1" y="17"/>
                  <a:pt x="1" y="17"/>
                  <a:pt x="1" y="17"/>
                </a:cubicBezTo>
                <a:cubicBezTo>
                  <a:pt x="3" y="21"/>
                  <a:pt x="3" y="21"/>
                  <a:pt x="3" y="21"/>
                </a:cubicBezTo>
                <a:cubicBezTo>
                  <a:pt x="3" y="21"/>
                  <a:pt x="3" y="21"/>
                  <a:pt x="3" y="21"/>
                </a:cubicBezTo>
                <a:cubicBezTo>
                  <a:pt x="3" y="24"/>
                  <a:pt x="3" y="24"/>
                  <a:pt x="3" y="24"/>
                </a:cubicBezTo>
                <a:cubicBezTo>
                  <a:pt x="12" y="24"/>
                  <a:pt x="12" y="24"/>
                  <a:pt x="12" y="24"/>
                </a:cubicBezTo>
                <a:cubicBezTo>
                  <a:pt x="12" y="24"/>
                  <a:pt x="13" y="24"/>
                  <a:pt x="13" y="25"/>
                </a:cubicBezTo>
                <a:cubicBezTo>
                  <a:pt x="13" y="25"/>
                  <a:pt x="12" y="26"/>
                  <a:pt x="12" y="26"/>
                </a:cubicBezTo>
                <a:cubicBezTo>
                  <a:pt x="9" y="26"/>
                  <a:pt x="9" y="26"/>
                  <a:pt x="9" y="26"/>
                </a:cubicBezTo>
                <a:cubicBezTo>
                  <a:pt x="9" y="28"/>
                  <a:pt x="9" y="28"/>
                  <a:pt x="9" y="28"/>
                </a:cubicBezTo>
                <a:cubicBezTo>
                  <a:pt x="10" y="28"/>
                  <a:pt x="10" y="28"/>
                  <a:pt x="10" y="28"/>
                </a:cubicBezTo>
                <a:cubicBezTo>
                  <a:pt x="10" y="54"/>
                  <a:pt x="10" y="54"/>
                  <a:pt x="10" y="54"/>
                </a:cubicBezTo>
                <a:cubicBezTo>
                  <a:pt x="9" y="54"/>
                  <a:pt x="9" y="54"/>
                  <a:pt x="9" y="54"/>
                </a:cubicBezTo>
                <a:cubicBezTo>
                  <a:pt x="8" y="57"/>
                  <a:pt x="8" y="57"/>
                  <a:pt x="8" y="57"/>
                </a:cubicBezTo>
                <a:cubicBezTo>
                  <a:pt x="4" y="57"/>
                  <a:pt x="4" y="57"/>
                  <a:pt x="4" y="57"/>
                </a:cubicBezTo>
                <a:cubicBezTo>
                  <a:pt x="4" y="61"/>
                  <a:pt x="4" y="61"/>
                  <a:pt x="4" y="61"/>
                </a:cubicBezTo>
                <a:cubicBezTo>
                  <a:pt x="8" y="61"/>
                  <a:pt x="8" y="61"/>
                  <a:pt x="8" y="61"/>
                </a:cubicBezTo>
                <a:cubicBezTo>
                  <a:pt x="8" y="61"/>
                  <a:pt x="9" y="61"/>
                  <a:pt x="9" y="62"/>
                </a:cubicBezTo>
                <a:cubicBezTo>
                  <a:pt x="9" y="62"/>
                  <a:pt x="8" y="63"/>
                  <a:pt x="8" y="63"/>
                </a:cubicBezTo>
                <a:cubicBezTo>
                  <a:pt x="0" y="63"/>
                  <a:pt x="0" y="63"/>
                  <a:pt x="0" y="63"/>
                </a:cubicBezTo>
                <a:cubicBezTo>
                  <a:pt x="0" y="70"/>
                  <a:pt x="0" y="70"/>
                  <a:pt x="0" y="70"/>
                </a:cubicBezTo>
                <a:cubicBezTo>
                  <a:pt x="68" y="70"/>
                  <a:pt x="68" y="70"/>
                  <a:pt x="68" y="70"/>
                </a:cubicBezTo>
                <a:cubicBezTo>
                  <a:pt x="68" y="63"/>
                  <a:pt x="68" y="63"/>
                  <a:pt x="68" y="63"/>
                </a:cubicBezTo>
                <a:lnTo>
                  <a:pt x="64" y="63"/>
                </a:lnTo>
                <a:close/>
                <a:moveTo>
                  <a:pt x="29" y="54"/>
                </a:moveTo>
                <a:cubicBezTo>
                  <a:pt x="28" y="54"/>
                  <a:pt x="28" y="54"/>
                  <a:pt x="28" y="54"/>
                </a:cubicBezTo>
                <a:cubicBezTo>
                  <a:pt x="27" y="57"/>
                  <a:pt x="27" y="57"/>
                  <a:pt x="27" y="57"/>
                </a:cubicBezTo>
                <a:cubicBezTo>
                  <a:pt x="21" y="57"/>
                  <a:pt x="21" y="57"/>
                  <a:pt x="21" y="57"/>
                </a:cubicBezTo>
                <a:cubicBezTo>
                  <a:pt x="21" y="54"/>
                  <a:pt x="21" y="54"/>
                  <a:pt x="21" y="54"/>
                </a:cubicBezTo>
                <a:cubicBezTo>
                  <a:pt x="20" y="54"/>
                  <a:pt x="20" y="54"/>
                  <a:pt x="20" y="54"/>
                </a:cubicBezTo>
                <a:cubicBezTo>
                  <a:pt x="20" y="28"/>
                  <a:pt x="20" y="28"/>
                  <a:pt x="20" y="28"/>
                </a:cubicBezTo>
                <a:cubicBezTo>
                  <a:pt x="21" y="28"/>
                  <a:pt x="21" y="28"/>
                  <a:pt x="21" y="28"/>
                </a:cubicBezTo>
                <a:cubicBezTo>
                  <a:pt x="22" y="24"/>
                  <a:pt x="22" y="24"/>
                  <a:pt x="22" y="24"/>
                </a:cubicBezTo>
                <a:cubicBezTo>
                  <a:pt x="27" y="24"/>
                  <a:pt x="27" y="24"/>
                  <a:pt x="27" y="24"/>
                </a:cubicBezTo>
                <a:cubicBezTo>
                  <a:pt x="28" y="28"/>
                  <a:pt x="28" y="28"/>
                  <a:pt x="28" y="28"/>
                </a:cubicBezTo>
                <a:cubicBezTo>
                  <a:pt x="29" y="28"/>
                  <a:pt x="29" y="28"/>
                  <a:pt x="29" y="28"/>
                </a:cubicBezTo>
                <a:lnTo>
                  <a:pt x="29" y="54"/>
                </a:lnTo>
                <a:close/>
                <a:moveTo>
                  <a:pt x="34" y="17"/>
                </a:moveTo>
                <a:cubicBezTo>
                  <a:pt x="32" y="17"/>
                  <a:pt x="30" y="16"/>
                  <a:pt x="30" y="14"/>
                </a:cubicBezTo>
                <a:cubicBezTo>
                  <a:pt x="30" y="12"/>
                  <a:pt x="32" y="10"/>
                  <a:pt x="34" y="10"/>
                </a:cubicBezTo>
                <a:cubicBezTo>
                  <a:pt x="36" y="10"/>
                  <a:pt x="37" y="12"/>
                  <a:pt x="37" y="14"/>
                </a:cubicBezTo>
                <a:cubicBezTo>
                  <a:pt x="37" y="16"/>
                  <a:pt x="36" y="17"/>
                  <a:pt x="34" y="17"/>
                </a:cubicBezTo>
                <a:close/>
                <a:moveTo>
                  <a:pt x="48" y="54"/>
                </a:moveTo>
                <a:cubicBezTo>
                  <a:pt x="47" y="54"/>
                  <a:pt x="47" y="54"/>
                  <a:pt x="47" y="54"/>
                </a:cubicBezTo>
                <a:cubicBezTo>
                  <a:pt x="46" y="57"/>
                  <a:pt x="46" y="57"/>
                  <a:pt x="46" y="57"/>
                </a:cubicBezTo>
                <a:cubicBezTo>
                  <a:pt x="40" y="57"/>
                  <a:pt x="40" y="57"/>
                  <a:pt x="40" y="57"/>
                </a:cubicBezTo>
                <a:cubicBezTo>
                  <a:pt x="39" y="54"/>
                  <a:pt x="39" y="54"/>
                  <a:pt x="39" y="54"/>
                </a:cubicBezTo>
                <a:cubicBezTo>
                  <a:pt x="38" y="54"/>
                  <a:pt x="38" y="54"/>
                  <a:pt x="38" y="54"/>
                </a:cubicBezTo>
                <a:cubicBezTo>
                  <a:pt x="38" y="28"/>
                  <a:pt x="38" y="28"/>
                  <a:pt x="38" y="28"/>
                </a:cubicBezTo>
                <a:cubicBezTo>
                  <a:pt x="39" y="28"/>
                  <a:pt x="39" y="28"/>
                  <a:pt x="39" y="28"/>
                </a:cubicBezTo>
                <a:cubicBezTo>
                  <a:pt x="40" y="24"/>
                  <a:pt x="40" y="24"/>
                  <a:pt x="40" y="24"/>
                </a:cubicBezTo>
                <a:cubicBezTo>
                  <a:pt x="46" y="24"/>
                  <a:pt x="46" y="24"/>
                  <a:pt x="46" y="24"/>
                </a:cubicBezTo>
                <a:cubicBezTo>
                  <a:pt x="47" y="28"/>
                  <a:pt x="47" y="28"/>
                  <a:pt x="47" y="28"/>
                </a:cubicBezTo>
                <a:cubicBezTo>
                  <a:pt x="48" y="28"/>
                  <a:pt x="48" y="28"/>
                  <a:pt x="48" y="28"/>
                </a:cubicBezTo>
                <a:lnTo>
                  <a:pt x="48" y="5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3"/>
          <p:cNvSpPr>
            <a:spLocks noChangeAspect="1" noEditPoints="1"/>
          </p:cNvSpPr>
          <p:nvPr/>
        </p:nvSpPr>
        <p:spPr bwMode="auto">
          <a:xfrm>
            <a:off x="4352006" y="4408248"/>
            <a:ext cx="691200" cy="461070"/>
          </a:xfrm>
          <a:custGeom>
            <a:avLst/>
            <a:gdLst/>
            <a:ahLst/>
            <a:cxnLst>
              <a:cxn ang="0">
                <a:pos x="114" y="29"/>
              </a:cxn>
              <a:cxn ang="0">
                <a:pos x="114" y="29"/>
              </a:cxn>
              <a:cxn ang="0">
                <a:pos x="110" y="29"/>
              </a:cxn>
              <a:cxn ang="0">
                <a:pos x="106" y="23"/>
              </a:cxn>
              <a:cxn ang="0">
                <a:pos x="107" y="7"/>
              </a:cxn>
              <a:cxn ang="0">
                <a:pos x="98" y="11"/>
              </a:cxn>
              <a:cxn ang="0">
                <a:pos x="98" y="1"/>
              </a:cxn>
              <a:cxn ang="0">
                <a:pos x="85" y="9"/>
              </a:cxn>
              <a:cxn ang="0">
                <a:pos x="85" y="9"/>
              </a:cxn>
              <a:cxn ang="0">
                <a:pos x="64" y="5"/>
              </a:cxn>
              <a:cxn ang="0">
                <a:pos x="18" y="28"/>
              </a:cxn>
              <a:cxn ang="0">
                <a:pos x="11" y="23"/>
              </a:cxn>
              <a:cxn ang="0">
                <a:pos x="20" y="18"/>
              </a:cxn>
              <a:cxn ang="0">
                <a:pos x="15" y="9"/>
              </a:cxn>
              <a:cxn ang="0">
                <a:pos x="6" y="13"/>
              </a:cxn>
              <a:cxn ang="0">
                <a:pos x="6" y="15"/>
              </a:cxn>
              <a:cxn ang="0">
                <a:pos x="2" y="6"/>
              </a:cxn>
              <a:cxn ang="0">
                <a:pos x="5" y="20"/>
              </a:cxn>
              <a:cxn ang="0">
                <a:pos x="16" y="36"/>
              </a:cxn>
              <a:cxn ang="0">
                <a:pos x="16" y="36"/>
              </a:cxn>
              <a:cxn ang="0">
                <a:pos x="16" y="39"/>
              </a:cxn>
              <a:cxn ang="0">
                <a:pos x="32" y="65"/>
              </a:cxn>
              <a:cxn ang="0">
                <a:pos x="37" y="79"/>
              </a:cxn>
              <a:cxn ang="0">
                <a:pos x="50" y="79"/>
              </a:cxn>
              <a:cxn ang="0">
                <a:pos x="51" y="73"/>
              </a:cxn>
              <a:cxn ang="0">
                <a:pos x="64" y="74"/>
              </a:cxn>
              <a:cxn ang="0">
                <a:pos x="75" y="73"/>
              </a:cxn>
              <a:cxn ang="0">
                <a:pos x="77" y="79"/>
              </a:cxn>
              <a:cxn ang="0">
                <a:pos x="90" y="79"/>
              </a:cxn>
              <a:cxn ang="0">
                <a:pos x="93" y="67"/>
              </a:cxn>
              <a:cxn ang="0">
                <a:pos x="93" y="67"/>
              </a:cxn>
              <a:cxn ang="0">
                <a:pos x="108" y="52"/>
              </a:cxn>
              <a:cxn ang="0">
                <a:pos x="114" y="52"/>
              </a:cxn>
              <a:cxn ang="0">
                <a:pos x="114" y="52"/>
              </a:cxn>
              <a:cxn ang="0">
                <a:pos x="119" y="41"/>
              </a:cxn>
              <a:cxn ang="0">
                <a:pos x="114" y="29"/>
              </a:cxn>
              <a:cxn ang="0">
                <a:pos x="9" y="16"/>
              </a:cxn>
              <a:cxn ang="0">
                <a:pos x="9" y="15"/>
              </a:cxn>
              <a:cxn ang="0">
                <a:pos x="14" y="13"/>
              </a:cxn>
              <a:cxn ang="0">
                <a:pos x="16" y="17"/>
              </a:cxn>
              <a:cxn ang="0">
                <a:pos x="12" y="19"/>
              </a:cxn>
              <a:cxn ang="0">
                <a:pos x="9" y="16"/>
              </a:cxn>
              <a:cxn ang="0">
                <a:pos x="74" y="14"/>
              </a:cxn>
              <a:cxn ang="0">
                <a:pos x="63" y="13"/>
              </a:cxn>
              <a:cxn ang="0">
                <a:pos x="53" y="14"/>
              </a:cxn>
              <a:cxn ang="0">
                <a:pos x="52" y="10"/>
              </a:cxn>
              <a:cxn ang="0">
                <a:pos x="62" y="9"/>
              </a:cxn>
              <a:cxn ang="0">
                <a:pos x="75" y="10"/>
              </a:cxn>
              <a:cxn ang="0">
                <a:pos x="74" y="14"/>
              </a:cxn>
              <a:cxn ang="0">
                <a:pos x="99" y="34"/>
              </a:cxn>
              <a:cxn ang="0">
                <a:pos x="95" y="30"/>
              </a:cxn>
              <a:cxn ang="0">
                <a:pos x="99" y="27"/>
              </a:cxn>
              <a:cxn ang="0">
                <a:pos x="102" y="30"/>
              </a:cxn>
              <a:cxn ang="0">
                <a:pos x="99" y="34"/>
              </a:cxn>
            </a:cxnLst>
            <a:rect l="0" t="0" r="r" b="b"/>
            <a:pathLst>
              <a:path w="119" h="79">
                <a:moveTo>
                  <a:pt x="114" y="29"/>
                </a:moveTo>
                <a:cubicBezTo>
                  <a:pt x="114" y="29"/>
                  <a:pt x="114" y="29"/>
                  <a:pt x="114" y="29"/>
                </a:cubicBezTo>
                <a:cubicBezTo>
                  <a:pt x="110" y="29"/>
                  <a:pt x="110" y="29"/>
                  <a:pt x="110" y="29"/>
                </a:cubicBezTo>
                <a:cubicBezTo>
                  <a:pt x="109" y="27"/>
                  <a:pt x="107" y="25"/>
                  <a:pt x="106" y="23"/>
                </a:cubicBezTo>
                <a:cubicBezTo>
                  <a:pt x="106" y="21"/>
                  <a:pt x="109" y="9"/>
                  <a:pt x="107" y="7"/>
                </a:cubicBezTo>
                <a:cubicBezTo>
                  <a:pt x="106" y="7"/>
                  <a:pt x="102" y="9"/>
                  <a:pt x="98" y="11"/>
                </a:cubicBezTo>
                <a:cubicBezTo>
                  <a:pt x="99" y="7"/>
                  <a:pt x="100" y="2"/>
                  <a:pt x="98" y="1"/>
                </a:cubicBezTo>
                <a:cubicBezTo>
                  <a:pt x="96" y="0"/>
                  <a:pt x="85" y="9"/>
                  <a:pt x="85" y="9"/>
                </a:cubicBezTo>
                <a:cubicBezTo>
                  <a:pt x="85" y="9"/>
                  <a:pt x="85" y="9"/>
                  <a:pt x="85" y="9"/>
                </a:cubicBezTo>
                <a:cubicBezTo>
                  <a:pt x="79" y="6"/>
                  <a:pt x="72" y="5"/>
                  <a:pt x="64" y="5"/>
                </a:cubicBezTo>
                <a:cubicBezTo>
                  <a:pt x="43" y="5"/>
                  <a:pt x="25" y="15"/>
                  <a:pt x="18" y="28"/>
                </a:cubicBezTo>
                <a:cubicBezTo>
                  <a:pt x="16" y="27"/>
                  <a:pt x="13" y="26"/>
                  <a:pt x="11" y="23"/>
                </a:cubicBezTo>
                <a:cubicBezTo>
                  <a:pt x="14" y="24"/>
                  <a:pt x="18" y="22"/>
                  <a:pt x="20" y="18"/>
                </a:cubicBezTo>
                <a:cubicBezTo>
                  <a:pt x="21" y="15"/>
                  <a:pt x="19" y="10"/>
                  <a:pt x="15" y="9"/>
                </a:cubicBezTo>
                <a:cubicBezTo>
                  <a:pt x="12" y="8"/>
                  <a:pt x="7" y="10"/>
                  <a:pt x="6" y="13"/>
                </a:cubicBezTo>
                <a:cubicBezTo>
                  <a:pt x="6" y="14"/>
                  <a:pt x="6" y="15"/>
                  <a:pt x="6" y="15"/>
                </a:cubicBezTo>
                <a:cubicBezTo>
                  <a:pt x="1" y="12"/>
                  <a:pt x="2" y="6"/>
                  <a:pt x="2" y="6"/>
                </a:cubicBezTo>
                <a:cubicBezTo>
                  <a:pt x="0" y="13"/>
                  <a:pt x="2" y="17"/>
                  <a:pt x="5" y="20"/>
                </a:cubicBezTo>
                <a:cubicBezTo>
                  <a:pt x="5" y="24"/>
                  <a:pt x="8" y="31"/>
                  <a:pt x="16" y="36"/>
                </a:cubicBezTo>
                <a:cubicBezTo>
                  <a:pt x="16" y="36"/>
                  <a:pt x="16" y="36"/>
                  <a:pt x="16" y="36"/>
                </a:cubicBezTo>
                <a:cubicBezTo>
                  <a:pt x="16" y="37"/>
                  <a:pt x="16" y="38"/>
                  <a:pt x="16" y="39"/>
                </a:cubicBezTo>
                <a:cubicBezTo>
                  <a:pt x="16" y="50"/>
                  <a:pt x="22" y="59"/>
                  <a:pt x="32" y="65"/>
                </a:cubicBezTo>
                <a:cubicBezTo>
                  <a:pt x="37" y="79"/>
                  <a:pt x="37" y="79"/>
                  <a:pt x="37" y="79"/>
                </a:cubicBezTo>
                <a:cubicBezTo>
                  <a:pt x="50" y="79"/>
                  <a:pt x="50" y="79"/>
                  <a:pt x="50" y="79"/>
                </a:cubicBezTo>
                <a:cubicBezTo>
                  <a:pt x="51" y="73"/>
                  <a:pt x="51" y="73"/>
                  <a:pt x="51" y="73"/>
                </a:cubicBezTo>
                <a:cubicBezTo>
                  <a:pt x="55" y="73"/>
                  <a:pt x="59" y="74"/>
                  <a:pt x="64" y="74"/>
                </a:cubicBezTo>
                <a:cubicBezTo>
                  <a:pt x="68" y="74"/>
                  <a:pt x="71" y="74"/>
                  <a:pt x="75" y="73"/>
                </a:cubicBezTo>
                <a:cubicBezTo>
                  <a:pt x="77" y="79"/>
                  <a:pt x="77" y="79"/>
                  <a:pt x="77" y="79"/>
                </a:cubicBezTo>
                <a:cubicBezTo>
                  <a:pt x="90" y="79"/>
                  <a:pt x="90" y="79"/>
                  <a:pt x="90" y="79"/>
                </a:cubicBezTo>
                <a:cubicBezTo>
                  <a:pt x="93" y="67"/>
                  <a:pt x="93" y="67"/>
                  <a:pt x="93" y="67"/>
                </a:cubicBezTo>
                <a:cubicBezTo>
                  <a:pt x="93" y="67"/>
                  <a:pt x="93" y="67"/>
                  <a:pt x="93" y="67"/>
                </a:cubicBezTo>
                <a:cubicBezTo>
                  <a:pt x="100" y="63"/>
                  <a:pt x="105" y="58"/>
                  <a:pt x="108" y="52"/>
                </a:cubicBezTo>
                <a:cubicBezTo>
                  <a:pt x="114" y="52"/>
                  <a:pt x="114" y="52"/>
                  <a:pt x="114" y="52"/>
                </a:cubicBezTo>
                <a:cubicBezTo>
                  <a:pt x="114" y="52"/>
                  <a:pt x="114" y="52"/>
                  <a:pt x="114" y="52"/>
                </a:cubicBezTo>
                <a:cubicBezTo>
                  <a:pt x="117" y="52"/>
                  <a:pt x="119" y="47"/>
                  <a:pt x="119" y="41"/>
                </a:cubicBezTo>
                <a:cubicBezTo>
                  <a:pt x="119" y="35"/>
                  <a:pt x="117" y="30"/>
                  <a:pt x="114" y="29"/>
                </a:cubicBezTo>
                <a:close/>
                <a:moveTo>
                  <a:pt x="9" y="16"/>
                </a:moveTo>
                <a:cubicBezTo>
                  <a:pt x="9" y="16"/>
                  <a:pt x="9" y="15"/>
                  <a:pt x="9" y="15"/>
                </a:cubicBezTo>
                <a:cubicBezTo>
                  <a:pt x="10" y="13"/>
                  <a:pt x="12" y="12"/>
                  <a:pt x="14" y="13"/>
                </a:cubicBezTo>
                <a:cubicBezTo>
                  <a:pt x="16" y="13"/>
                  <a:pt x="17" y="15"/>
                  <a:pt x="16" y="17"/>
                </a:cubicBezTo>
                <a:cubicBezTo>
                  <a:pt x="16" y="19"/>
                  <a:pt x="14" y="20"/>
                  <a:pt x="12" y="19"/>
                </a:cubicBezTo>
                <a:cubicBezTo>
                  <a:pt x="10" y="19"/>
                  <a:pt x="9" y="18"/>
                  <a:pt x="9" y="16"/>
                </a:cubicBezTo>
                <a:close/>
                <a:moveTo>
                  <a:pt x="74" y="14"/>
                </a:moveTo>
                <a:cubicBezTo>
                  <a:pt x="71" y="14"/>
                  <a:pt x="67" y="13"/>
                  <a:pt x="63" y="13"/>
                </a:cubicBezTo>
                <a:cubicBezTo>
                  <a:pt x="59" y="13"/>
                  <a:pt x="56" y="14"/>
                  <a:pt x="53" y="14"/>
                </a:cubicBezTo>
                <a:cubicBezTo>
                  <a:pt x="52" y="10"/>
                  <a:pt x="52" y="10"/>
                  <a:pt x="52" y="10"/>
                </a:cubicBezTo>
                <a:cubicBezTo>
                  <a:pt x="55" y="10"/>
                  <a:pt x="59" y="9"/>
                  <a:pt x="62" y="9"/>
                </a:cubicBezTo>
                <a:cubicBezTo>
                  <a:pt x="67" y="9"/>
                  <a:pt x="71" y="10"/>
                  <a:pt x="75" y="10"/>
                </a:cubicBezTo>
                <a:lnTo>
                  <a:pt x="74" y="14"/>
                </a:lnTo>
                <a:close/>
                <a:moveTo>
                  <a:pt x="99" y="34"/>
                </a:moveTo>
                <a:cubicBezTo>
                  <a:pt x="97" y="34"/>
                  <a:pt x="95" y="32"/>
                  <a:pt x="95" y="30"/>
                </a:cubicBezTo>
                <a:cubicBezTo>
                  <a:pt x="95" y="29"/>
                  <a:pt x="97" y="27"/>
                  <a:pt x="99" y="27"/>
                </a:cubicBezTo>
                <a:cubicBezTo>
                  <a:pt x="101" y="27"/>
                  <a:pt x="102" y="29"/>
                  <a:pt x="102" y="30"/>
                </a:cubicBezTo>
                <a:cubicBezTo>
                  <a:pt x="102" y="32"/>
                  <a:pt x="101" y="34"/>
                  <a:pt x="99" y="34"/>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578522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a:normAutofit/>
          </a:bodyPr>
          <a:lstStyle/>
          <a:p>
            <a:pPr>
              <a:spcBef>
                <a:spcPct val="0"/>
              </a:spcBef>
            </a:pPr>
            <a:r>
              <a:rPr lang="nl-BE" sz="2400" dirty="0">
                <a:solidFill>
                  <a:schemeClr val="accent1"/>
                </a:solidFill>
                <a:latin typeface="+mj-lt"/>
                <a:ea typeface="+mj-ea"/>
                <a:cs typeface="+mj-cs"/>
              </a:rPr>
              <a:t>Services </a:t>
            </a:r>
            <a:r>
              <a:rPr lang="nl-BE" sz="2400" dirty="0">
                <a:solidFill>
                  <a:schemeClr val="accent1"/>
                </a:solidFill>
                <a:latin typeface="+mj-lt"/>
                <a:ea typeface="+mj-ea"/>
                <a:cs typeface="+mj-cs"/>
              </a:rPr>
              <a:t>supporting the </a:t>
            </a:r>
            <a:r>
              <a:rPr lang="nl-BE" sz="2400" dirty="0" smtClean="0">
                <a:solidFill>
                  <a:schemeClr val="accent1"/>
                </a:solidFill>
                <a:latin typeface="+mj-lt"/>
                <a:ea typeface="+mj-ea"/>
                <a:cs typeface="+mj-cs"/>
              </a:rPr>
              <a:t>Order-</a:t>
            </a:r>
            <a:r>
              <a:rPr lang="nl-BE" sz="2400" dirty="0" err="1" smtClean="0">
                <a:solidFill>
                  <a:schemeClr val="accent1"/>
                </a:solidFill>
                <a:latin typeface="+mj-lt"/>
                <a:ea typeface="+mj-ea"/>
                <a:cs typeface="+mj-cs"/>
              </a:rPr>
              <a:t>To</a:t>
            </a:r>
            <a:r>
              <a:rPr lang="nl-BE" sz="2400" dirty="0" smtClean="0">
                <a:solidFill>
                  <a:schemeClr val="accent1"/>
                </a:solidFill>
                <a:latin typeface="+mj-lt"/>
                <a:ea typeface="+mj-ea"/>
                <a:cs typeface="+mj-cs"/>
              </a:rPr>
              <a:t>-Cash </a:t>
            </a:r>
            <a:r>
              <a:rPr lang="nl-BE" sz="2400" dirty="0">
                <a:solidFill>
                  <a:schemeClr val="accent1"/>
                </a:solidFill>
                <a:latin typeface="+mj-lt"/>
                <a:ea typeface="+mj-ea"/>
                <a:cs typeface="+mj-cs"/>
              </a:rPr>
              <a:t>process</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321" y="1815306"/>
            <a:ext cx="4232410" cy="1447009"/>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88" y="3234327"/>
            <a:ext cx="4232410" cy="137152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815306"/>
            <a:ext cx="4232411" cy="142491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234328"/>
            <a:ext cx="4232412" cy="1413872"/>
          </a:xfrm>
          <a:prstGeom prst="rect">
            <a:avLst/>
          </a:prstGeom>
        </p:spPr>
      </p:pic>
      <p:pic>
        <p:nvPicPr>
          <p:cNvPr id="12" name="Picture 11" descr="DEL_PRI_RGB.gif"/>
          <p:cNvPicPr>
            <a:picLocks noChangeAspect="1"/>
          </p:cNvPicPr>
          <p:nvPr/>
        </p:nvPicPr>
        <p:blipFill>
          <a:blip r:embed="rId6" cstate="print"/>
          <a:stretch>
            <a:fillRect/>
          </a:stretch>
        </p:blipFill>
        <p:spPr>
          <a:xfrm>
            <a:off x="342124" y="292599"/>
            <a:ext cx="2521335" cy="472576"/>
          </a:xfrm>
          <a:prstGeom prst="rect">
            <a:avLst/>
          </a:prstGeom>
        </p:spPr>
      </p:pic>
    </p:spTree>
    <p:extLst>
      <p:ext uri="{BB962C8B-B14F-4D97-AF65-F5344CB8AC3E}">
        <p14:creationId xmlns:p14="http://schemas.microsoft.com/office/powerpoint/2010/main" val="3148493532"/>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70113" y="1371600"/>
            <a:ext cx="8388000" cy="4536504"/>
          </a:xfrm>
        </p:spPr>
        <p:txBody>
          <a:bodyPr>
            <a:normAutofit fontScale="92500" lnSpcReduction="10000"/>
          </a:bodyPr>
          <a:lstStyle/>
          <a:p>
            <a:pPr lvl="1">
              <a:lnSpc>
                <a:spcPct val="110000"/>
              </a:lnSpc>
              <a:spcBef>
                <a:spcPts val="1800"/>
              </a:spcBef>
            </a:pPr>
            <a:r>
              <a:rPr lang="en-US" dirty="0" smtClean="0"/>
              <a:t>Introduction</a:t>
            </a:r>
          </a:p>
          <a:p>
            <a:pPr lvl="1">
              <a:lnSpc>
                <a:spcPct val="110000"/>
              </a:lnSpc>
              <a:spcBef>
                <a:spcPts val="1800"/>
              </a:spcBef>
            </a:pPr>
            <a:r>
              <a:rPr lang="en-US" dirty="0" smtClean="0"/>
              <a:t>Order To Cash statistics</a:t>
            </a:r>
            <a:endParaRPr lang="en-US" dirty="0" smtClean="0"/>
          </a:p>
          <a:p>
            <a:pPr lvl="1">
              <a:lnSpc>
                <a:spcPct val="110000"/>
              </a:lnSpc>
              <a:spcBef>
                <a:spcPts val="1800"/>
              </a:spcBef>
            </a:pPr>
            <a:r>
              <a:rPr lang="en-US" dirty="0"/>
              <a:t>Fast track to Order to Cash </a:t>
            </a:r>
            <a:r>
              <a:rPr lang="en-US" dirty="0" smtClean="0"/>
              <a:t>Improvement</a:t>
            </a:r>
          </a:p>
          <a:p>
            <a:pPr lvl="1">
              <a:lnSpc>
                <a:spcPct val="110000"/>
              </a:lnSpc>
              <a:spcBef>
                <a:spcPts val="1800"/>
              </a:spcBef>
            </a:pPr>
            <a:r>
              <a:rPr lang="en-US" dirty="0" smtClean="0"/>
              <a:t>Automating administrative tasks</a:t>
            </a:r>
          </a:p>
          <a:p>
            <a:pPr lvl="1">
              <a:lnSpc>
                <a:spcPct val="110000"/>
              </a:lnSpc>
              <a:spcBef>
                <a:spcPts val="1800"/>
              </a:spcBef>
            </a:pPr>
            <a:r>
              <a:rPr lang="en-US" dirty="0" smtClean="0"/>
              <a:t>E-invoicing</a:t>
            </a:r>
          </a:p>
          <a:p>
            <a:pPr lvl="1">
              <a:lnSpc>
                <a:spcPct val="110000"/>
              </a:lnSpc>
              <a:spcBef>
                <a:spcPts val="1800"/>
              </a:spcBef>
            </a:pPr>
            <a:r>
              <a:rPr lang="en-US" dirty="0" smtClean="0"/>
              <a:t>Automated accounts receivables</a:t>
            </a:r>
          </a:p>
          <a:p>
            <a:pPr lvl="1">
              <a:lnSpc>
                <a:spcPct val="110000"/>
              </a:lnSpc>
              <a:spcBef>
                <a:spcPts val="1800"/>
              </a:spcBef>
            </a:pPr>
            <a:r>
              <a:rPr lang="en-US" dirty="0" smtClean="0"/>
              <a:t>Credit Policy</a:t>
            </a:r>
          </a:p>
          <a:p>
            <a:pPr lvl="1">
              <a:lnSpc>
                <a:spcPct val="110000"/>
              </a:lnSpc>
              <a:spcBef>
                <a:spcPts val="1800"/>
              </a:spcBef>
            </a:pPr>
            <a:r>
              <a:rPr lang="en-US" dirty="0" smtClean="0"/>
              <a:t>Automated dispute management</a:t>
            </a:r>
          </a:p>
          <a:p>
            <a:pPr lvl="1">
              <a:lnSpc>
                <a:spcPct val="110000"/>
              </a:lnSpc>
              <a:spcBef>
                <a:spcPts val="1800"/>
              </a:spcBef>
            </a:pPr>
            <a:r>
              <a:rPr lang="en-US" dirty="0" smtClean="0"/>
              <a:t>The </a:t>
            </a:r>
            <a:r>
              <a:rPr lang="en-US" dirty="0"/>
              <a:t>right tools for faster Order to </a:t>
            </a:r>
            <a:r>
              <a:rPr lang="en-US" dirty="0" smtClean="0"/>
              <a:t>Cash</a:t>
            </a:r>
            <a:endParaRPr lang="en-US" dirty="0"/>
          </a:p>
        </p:txBody>
      </p:sp>
      <p:sp>
        <p:nvSpPr>
          <p:cNvPr id="6" name="Title 5"/>
          <p:cNvSpPr>
            <a:spLocks noGrp="1"/>
          </p:cNvSpPr>
          <p:nvPr>
            <p:ph type="title"/>
          </p:nvPr>
        </p:nvSpPr>
        <p:spPr>
          <a:xfrm>
            <a:off x="370113" y="179571"/>
            <a:ext cx="8388000" cy="887229"/>
          </a:xfrm>
        </p:spPr>
        <p:txBody>
          <a:bodyPr>
            <a:normAutofit/>
          </a:bodyPr>
          <a:lstStyle/>
          <a:p>
            <a:r>
              <a:rPr lang="en-US" sz="3000" dirty="0" smtClean="0">
                <a:solidFill>
                  <a:srgbClr val="00CC00"/>
                </a:solidFill>
              </a:rPr>
              <a:t>Contents</a:t>
            </a:r>
            <a:endParaRPr lang="en-US" sz="3000" dirty="0">
              <a:solidFill>
                <a:srgbClr val="00CC00"/>
              </a:solidFill>
            </a:endParaRPr>
          </a:p>
        </p:txBody>
      </p:sp>
    </p:spTree>
    <p:extLst>
      <p:ext uri="{BB962C8B-B14F-4D97-AF65-F5344CB8AC3E}">
        <p14:creationId xmlns:p14="http://schemas.microsoft.com/office/powerpoint/2010/main" val="336763488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Order To Cash statistics</a:t>
            </a:r>
            <a:endParaRPr lang="en-GB"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066800"/>
            <a:ext cx="2945956" cy="2133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559" y="927100"/>
            <a:ext cx="3840859" cy="26381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3701775"/>
            <a:ext cx="3939618" cy="27785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6800" y="3702407"/>
            <a:ext cx="3581400" cy="2533741"/>
          </a:xfrm>
          <a:prstGeom prst="rect">
            <a:avLst/>
          </a:prstGeom>
        </p:spPr>
      </p:pic>
    </p:spTree>
    <p:extLst>
      <p:ext uri="{BB962C8B-B14F-4D97-AF65-F5344CB8AC3E}">
        <p14:creationId xmlns:p14="http://schemas.microsoft.com/office/powerpoint/2010/main" val="404477885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9" name="Title 1"/>
          <p:cNvSpPr>
            <a:spLocks noGrp="1"/>
          </p:cNvSpPr>
          <p:nvPr>
            <p:ph type="title"/>
            <p:custDataLst>
              <p:tags r:id="rId2"/>
            </p:custDataLst>
          </p:nvPr>
        </p:nvSpPr>
        <p:spPr/>
        <p:txBody>
          <a:bodyPr/>
          <a:lstStyle/>
          <a:p>
            <a:r>
              <a:rPr lang="en-US" altLang="ja-JP" dirty="0" smtClean="0"/>
              <a:t>Fast track to Order To Cash improvement</a:t>
            </a:r>
            <a:endParaRPr lang="en-US" dirty="0" smtClean="0"/>
          </a:p>
        </p:txBody>
      </p:sp>
      <p:graphicFrame>
        <p:nvGraphicFramePr>
          <p:cNvPr id="371718" name="Rectangle 6" hidden="1"/>
          <p:cNvGraphicFramePr>
            <a:graphicFrameLocks/>
          </p:cNvGraphicFramePr>
          <p:nvPr>
            <p:custDataLst>
              <p:tags r:id="rId3"/>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spid="_x0000_s44169" name="think-cell Slide" r:id="rId6" imgW="0" imgH="0" progId="">
                  <p:embed/>
                </p:oleObj>
              </mc:Choice>
              <mc:Fallback>
                <p:oleObj name="think-cell Slide" r:id="rId6"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 name="TextBox 35"/>
          <p:cNvSpPr txBox="1"/>
          <p:nvPr/>
        </p:nvSpPr>
        <p:spPr>
          <a:xfrm>
            <a:off x="5367338" y="1312177"/>
            <a:ext cx="3362325" cy="630942"/>
          </a:xfrm>
          <a:prstGeom prst="rect">
            <a:avLst/>
          </a:prstGeom>
          <a:noFill/>
        </p:spPr>
        <p:txBody>
          <a:bodyPr wrap="square" lIns="0" tIns="0" rIns="0" bIns="0" rtlCol="0">
            <a:spAutoFit/>
          </a:bodyPr>
          <a:lstStyle/>
          <a:p>
            <a:pPr>
              <a:spcAft>
                <a:spcPts val="600"/>
              </a:spcAft>
            </a:pPr>
            <a:r>
              <a:rPr lang="en-US" sz="1400" b="1" dirty="0" smtClean="0">
                <a:solidFill>
                  <a:srgbClr val="BDD203"/>
                </a:solidFill>
                <a:latin typeface="+mj-lt"/>
                <a:cs typeface="Times New Roman" pitchFamily="18" charset="0"/>
              </a:rPr>
              <a:t>Automating administrative tasks</a:t>
            </a:r>
          </a:p>
          <a:p>
            <a:pPr>
              <a:spcAft>
                <a:spcPts val="600"/>
              </a:spcAft>
            </a:pPr>
            <a:r>
              <a:rPr lang="en-US" sz="1100" b="1" dirty="0" smtClean="0">
                <a:solidFill>
                  <a:srgbClr val="002060"/>
                </a:solidFill>
              </a:rPr>
              <a:t>Helps streamline your processes and remove non-value added steps</a:t>
            </a:r>
            <a:endParaRPr lang="en-US" sz="1100" b="1" dirty="0">
              <a:solidFill>
                <a:srgbClr val="002060"/>
              </a:solidFill>
            </a:endParaRPr>
          </a:p>
        </p:txBody>
      </p:sp>
      <p:sp>
        <p:nvSpPr>
          <p:cNvPr id="37" name="TextBox 36"/>
          <p:cNvSpPr txBox="1"/>
          <p:nvPr/>
        </p:nvSpPr>
        <p:spPr>
          <a:xfrm>
            <a:off x="5386387" y="3460355"/>
            <a:ext cx="3362325" cy="523220"/>
          </a:xfrm>
          <a:prstGeom prst="rect">
            <a:avLst/>
          </a:prstGeom>
          <a:noFill/>
        </p:spPr>
        <p:txBody>
          <a:bodyPr wrap="square" lIns="0" tIns="0" rIns="0" bIns="0" rtlCol="0">
            <a:spAutoFit/>
          </a:bodyPr>
          <a:lstStyle/>
          <a:p>
            <a:r>
              <a:rPr lang="en-US" sz="1200" b="1" dirty="0" smtClean="0">
                <a:solidFill>
                  <a:schemeClr val="accent4"/>
                </a:solidFill>
                <a:latin typeface="+mj-lt"/>
                <a:cs typeface="Times New Roman" pitchFamily="18" charset="0"/>
              </a:rPr>
              <a:t>Automated Accounts Receivables</a:t>
            </a:r>
            <a:r>
              <a:rPr lang="en-US" sz="1200" b="1" dirty="0">
                <a:solidFill>
                  <a:schemeClr val="accent4"/>
                </a:solidFill>
              </a:rPr>
              <a:t/>
            </a:r>
            <a:br>
              <a:rPr lang="en-US" sz="1200" b="1" dirty="0">
                <a:solidFill>
                  <a:schemeClr val="accent4"/>
                </a:solidFill>
              </a:rPr>
            </a:br>
            <a:r>
              <a:rPr lang="en-US" sz="1100" b="1" dirty="0">
                <a:solidFill>
                  <a:srgbClr val="002060"/>
                </a:solidFill>
              </a:rPr>
              <a:t>Allows for centralized AR information eliminating time consuming tasks</a:t>
            </a:r>
          </a:p>
        </p:txBody>
      </p:sp>
      <p:sp>
        <p:nvSpPr>
          <p:cNvPr id="38" name="TextBox 37"/>
          <p:cNvSpPr txBox="1"/>
          <p:nvPr/>
        </p:nvSpPr>
        <p:spPr>
          <a:xfrm>
            <a:off x="5386387" y="4534444"/>
            <a:ext cx="3362325" cy="553998"/>
          </a:xfrm>
          <a:prstGeom prst="rect">
            <a:avLst/>
          </a:prstGeom>
          <a:noFill/>
        </p:spPr>
        <p:txBody>
          <a:bodyPr wrap="square" lIns="0" tIns="0" rIns="0" bIns="0" rtlCol="0">
            <a:spAutoFit/>
          </a:bodyPr>
          <a:lstStyle/>
          <a:p>
            <a:pPr>
              <a:spcAft>
                <a:spcPts val="600"/>
              </a:spcAft>
            </a:pPr>
            <a:r>
              <a:rPr lang="en-US" sz="1400" b="1" dirty="0" smtClean="0">
                <a:solidFill>
                  <a:srgbClr val="81BC00"/>
                </a:solidFill>
                <a:latin typeface="+mj-lt"/>
                <a:cs typeface="Times New Roman" pitchFamily="18" charset="0"/>
              </a:rPr>
              <a:t>Credit Policy</a:t>
            </a:r>
            <a:r>
              <a:rPr lang="en-US" sz="1200" b="1" dirty="0">
                <a:solidFill>
                  <a:schemeClr val="accent4"/>
                </a:solidFill>
              </a:rPr>
              <a:t/>
            </a:r>
            <a:br>
              <a:rPr lang="en-US" sz="1200" b="1" dirty="0">
                <a:solidFill>
                  <a:schemeClr val="accent4"/>
                </a:solidFill>
              </a:rPr>
            </a:br>
            <a:r>
              <a:rPr lang="en-US" sz="1100" b="1" dirty="0">
                <a:solidFill>
                  <a:srgbClr val="002060"/>
                </a:solidFill>
              </a:rPr>
              <a:t>Designed to optimize your resources, reduce credit risk, and improve overall </a:t>
            </a:r>
            <a:r>
              <a:rPr lang="en-US" sz="1100" b="1" dirty="0" smtClean="0">
                <a:solidFill>
                  <a:srgbClr val="002060"/>
                </a:solidFill>
              </a:rPr>
              <a:t>cash flow</a:t>
            </a:r>
            <a:endParaRPr lang="en-US" sz="1100" b="1" dirty="0">
              <a:solidFill>
                <a:srgbClr val="002060"/>
              </a:solidFill>
            </a:endParaRPr>
          </a:p>
        </p:txBody>
      </p:sp>
      <p:sp>
        <p:nvSpPr>
          <p:cNvPr id="39" name="TextBox 38"/>
          <p:cNvSpPr txBox="1"/>
          <p:nvPr/>
        </p:nvSpPr>
        <p:spPr>
          <a:xfrm>
            <a:off x="5367338" y="2386266"/>
            <a:ext cx="3362325" cy="553998"/>
          </a:xfrm>
          <a:prstGeom prst="rect">
            <a:avLst/>
          </a:prstGeom>
          <a:noFill/>
        </p:spPr>
        <p:txBody>
          <a:bodyPr wrap="square" lIns="0" tIns="0" rIns="0" bIns="0" rtlCol="0">
            <a:spAutoFit/>
          </a:bodyPr>
          <a:lstStyle/>
          <a:p>
            <a:pPr>
              <a:spcAft>
                <a:spcPts val="600"/>
              </a:spcAft>
            </a:pPr>
            <a:r>
              <a:rPr lang="en-US" sz="1400" b="1" dirty="0" smtClean="0">
                <a:solidFill>
                  <a:srgbClr val="00A1DE"/>
                </a:solidFill>
                <a:latin typeface="+mj-lt"/>
                <a:cs typeface="Times New Roman" pitchFamily="18" charset="0"/>
              </a:rPr>
              <a:t>E-invoicing </a:t>
            </a:r>
            <a:r>
              <a:rPr lang="en-US" sz="1200" b="1" dirty="0">
                <a:solidFill>
                  <a:srgbClr val="313131"/>
                </a:solidFill>
              </a:rPr>
              <a:t/>
            </a:r>
            <a:br>
              <a:rPr lang="en-US" sz="1200" b="1" dirty="0">
                <a:solidFill>
                  <a:srgbClr val="313131"/>
                </a:solidFill>
              </a:rPr>
            </a:br>
            <a:r>
              <a:rPr lang="en-US" sz="1100" b="1" dirty="0">
                <a:solidFill>
                  <a:srgbClr val="002060"/>
                </a:solidFill>
              </a:rPr>
              <a:t>Speeds up the process leading to lower DSO &amp; customer satisfaction</a:t>
            </a:r>
          </a:p>
        </p:txBody>
      </p:sp>
      <p:sp>
        <p:nvSpPr>
          <p:cNvPr id="40" name="TextBox 39"/>
          <p:cNvSpPr txBox="1"/>
          <p:nvPr/>
        </p:nvSpPr>
        <p:spPr>
          <a:xfrm>
            <a:off x="5386387" y="5608533"/>
            <a:ext cx="3362325" cy="523220"/>
          </a:xfrm>
          <a:prstGeom prst="rect">
            <a:avLst/>
          </a:prstGeom>
          <a:noFill/>
        </p:spPr>
        <p:txBody>
          <a:bodyPr wrap="square" lIns="0" tIns="0" rIns="0" bIns="0" rtlCol="0">
            <a:spAutoFit/>
          </a:bodyPr>
          <a:lstStyle/>
          <a:p>
            <a:r>
              <a:rPr lang="en-US" sz="1200" b="1" dirty="0" smtClean="0">
                <a:solidFill>
                  <a:srgbClr val="72C7E7"/>
                </a:solidFill>
                <a:latin typeface="+mj-lt"/>
                <a:cs typeface="Times New Roman" pitchFamily="18" charset="0"/>
              </a:rPr>
              <a:t>Automated Dispute Management</a:t>
            </a:r>
            <a:r>
              <a:rPr lang="en-US" sz="1200" b="1" dirty="0">
                <a:solidFill>
                  <a:schemeClr val="accent4"/>
                </a:solidFill>
              </a:rPr>
              <a:t/>
            </a:r>
            <a:br>
              <a:rPr lang="en-US" sz="1200" b="1" dirty="0">
                <a:solidFill>
                  <a:schemeClr val="accent4"/>
                </a:solidFill>
              </a:rPr>
            </a:br>
            <a:r>
              <a:rPr lang="en-US" sz="1100" b="1" dirty="0">
                <a:solidFill>
                  <a:srgbClr val="002060"/>
                </a:solidFill>
              </a:rPr>
              <a:t>Allows for faster dispute resolution, leading to better customer satisfaction</a:t>
            </a:r>
          </a:p>
        </p:txBody>
      </p:sp>
      <p:sp>
        <p:nvSpPr>
          <p:cNvPr id="41" name="Oval 8"/>
          <p:cNvSpPr/>
          <p:nvPr/>
        </p:nvSpPr>
        <p:spPr>
          <a:xfrm rot="21012786">
            <a:off x="4783004" y="1352554"/>
            <a:ext cx="480019" cy="238358"/>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BDD203"/>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endParaRPr lang="en-US" sz="1400" dirty="0" err="1" smtClean="0">
              <a:solidFill>
                <a:schemeClr val="tx2"/>
              </a:solidFill>
            </a:endParaRPr>
          </a:p>
        </p:txBody>
      </p:sp>
      <p:sp>
        <p:nvSpPr>
          <p:cNvPr id="42" name="Oval 8"/>
          <p:cNvSpPr/>
          <p:nvPr/>
        </p:nvSpPr>
        <p:spPr>
          <a:xfrm rot="13988512">
            <a:off x="4756961" y="2401770"/>
            <a:ext cx="437512" cy="231241"/>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endParaRPr lang="en-US" sz="1400" dirty="0" err="1" smtClean="0">
              <a:solidFill>
                <a:schemeClr val="tx2"/>
              </a:solidFill>
            </a:endParaRPr>
          </a:p>
        </p:txBody>
      </p:sp>
      <p:sp>
        <p:nvSpPr>
          <p:cNvPr id="43" name="Oval 8"/>
          <p:cNvSpPr/>
          <p:nvPr/>
        </p:nvSpPr>
        <p:spPr>
          <a:xfrm rot="17081601">
            <a:off x="4722438" y="3522854"/>
            <a:ext cx="506557" cy="25153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endParaRPr lang="en-US" sz="1400" dirty="0" err="1" smtClean="0">
              <a:solidFill>
                <a:schemeClr val="tx2"/>
              </a:solidFill>
            </a:endParaRPr>
          </a:p>
        </p:txBody>
      </p:sp>
      <p:sp>
        <p:nvSpPr>
          <p:cNvPr id="44" name="Oval 8"/>
          <p:cNvSpPr/>
          <p:nvPr/>
        </p:nvSpPr>
        <p:spPr>
          <a:xfrm rot="20617441">
            <a:off x="4770282" y="4581218"/>
            <a:ext cx="486301" cy="19974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endParaRPr lang="en-US" sz="1400" dirty="0" err="1" smtClean="0">
              <a:solidFill>
                <a:schemeClr val="tx2"/>
              </a:solidFill>
            </a:endParaRPr>
          </a:p>
        </p:txBody>
      </p:sp>
      <p:sp>
        <p:nvSpPr>
          <p:cNvPr id="45" name="Oval 8"/>
          <p:cNvSpPr/>
          <p:nvPr/>
        </p:nvSpPr>
        <p:spPr>
          <a:xfrm rot="2134922">
            <a:off x="4796000" y="5609247"/>
            <a:ext cx="434870" cy="244813"/>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endParaRPr lang="en-US" sz="1400" dirty="0" err="1" smtClean="0">
              <a:solidFill>
                <a:schemeClr val="tx2"/>
              </a:solidFill>
            </a:endParaRPr>
          </a:p>
        </p:txBody>
      </p:sp>
      <p:grpSp>
        <p:nvGrpSpPr>
          <p:cNvPr id="46" name="Group 45"/>
          <p:cNvGrpSpPr>
            <a:grpSpLocks noChangeAspect="1"/>
          </p:cNvGrpSpPr>
          <p:nvPr/>
        </p:nvGrpSpPr>
        <p:grpSpPr>
          <a:xfrm>
            <a:off x="91942" y="1471733"/>
            <a:ext cx="4697876" cy="4836992"/>
            <a:chOff x="395279" y="2106202"/>
            <a:chExt cx="4074549" cy="4195207"/>
          </a:xfrm>
        </p:grpSpPr>
        <p:sp>
          <p:nvSpPr>
            <p:cNvPr id="47" name="Isosceles Triangle 1"/>
            <p:cNvSpPr/>
            <p:nvPr/>
          </p:nvSpPr>
          <p:spPr>
            <a:xfrm>
              <a:off x="1686734" y="4089196"/>
              <a:ext cx="1151563" cy="2212213"/>
            </a:xfrm>
            <a:custGeom>
              <a:avLst/>
              <a:gdLst>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1019785"/>
                <a:gd name="connsiteY0" fmla="*/ 1963496 h 1963496"/>
                <a:gd name="connsiteX1" fmla="*/ 405308 w 1019785"/>
                <a:gd name="connsiteY1" fmla="*/ 0 h 1963496"/>
                <a:gd name="connsiteX2" fmla="*/ 1019785 w 1019785"/>
                <a:gd name="connsiteY2" fmla="*/ 1950553 h 1963496"/>
                <a:gd name="connsiteX3" fmla="*/ 46863 w 1019785"/>
                <a:gd name="connsiteY3" fmla="*/ 1963496 h 1963496"/>
                <a:gd name="connsiteX0" fmla="*/ 25021 w 1151563"/>
                <a:gd name="connsiteY0" fmla="*/ 1957025 h 1957025"/>
                <a:gd name="connsiteX1" fmla="*/ 537086 w 1151563"/>
                <a:gd name="connsiteY1" fmla="*/ 0 h 1957025"/>
                <a:gd name="connsiteX2" fmla="*/ 1151563 w 1151563"/>
                <a:gd name="connsiteY2" fmla="*/ 1950553 h 1957025"/>
                <a:gd name="connsiteX3" fmla="*/ 25021 w 1151563"/>
                <a:gd name="connsiteY3" fmla="*/ 1957025 h 1957025"/>
              </a:gdLst>
              <a:ahLst/>
              <a:cxnLst>
                <a:cxn ang="0">
                  <a:pos x="connsiteX0" y="connsiteY0"/>
                </a:cxn>
                <a:cxn ang="0">
                  <a:pos x="connsiteX1" y="connsiteY1"/>
                </a:cxn>
                <a:cxn ang="0">
                  <a:pos x="connsiteX2" y="connsiteY2"/>
                </a:cxn>
                <a:cxn ang="0">
                  <a:pos x="connsiteX3" y="connsiteY3"/>
                </a:cxn>
              </a:cxnLst>
              <a:rect l="l" t="t" r="r" b="b"/>
              <a:pathLst>
                <a:path w="1151563" h="1957025">
                  <a:moveTo>
                    <a:pt x="25021" y="1957025"/>
                  </a:moveTo>
                  <a:cubicBezTo>
                    <a:pt x="-67638" y="1448830"/>
                    <a:pt x="95735" y="1181193"/>
                    <a:pt x="537086" y="0"/>
                  </a:cubicBezTo>
                  <a:cubicBezTo>
                    <a:pt x="481004" y="873955"/>
                    <a:pt x="871147" y="1376522"/>
                    <a:pt x="1151563" y="1950553"/>
                  </a:cubicBezTo>
                  <a:lnTo>
                    <a:pt x="25021" y="1957025"/>
                  </a:lnTo>
                  <a:close/>
                </a:path>
              </a:pathLst>
            </a:custGeom>
            <a:solidFill>
              <a:srgbClr val="57575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400" dirty="0" err="1" smtClean="0">
                <a:solidFill>
                  <a:schemeClr val="tx2"/>
                </a:solidFill>
              </a:endParaRPr>
            </a:p>
          </p:txBody>
        </p:sp>
        <p:sp>
          <p:nvSpPr>
            <p:cNvPr id="48" name="Oval 8"/>
            <p:cNvSpPr/>
            <p:nvPr/>
          </p:nvSpPr>
          <p:spPr>
            <a:xfrm rot="17081601">
              <a:off x="1684008" y="2625797"/>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49" name="Oval 8"/>
            <p:cNvSpPr/>
            <p:nvPr/>
          </p:nvSpPr>
          <p:spPr>
            <a:xfrm rot="20617441">
              <a:off x="2439480" y="3260874"/>
              <a:ext cx="203034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50" name="Oval 8"/>
            <p:cNvSpPr/>
            <p:nvPr/>
          </p:nvSpPr>
          <p:spPr>
            <a:xfrm rot="2134922">
              <a:off x="2237734" y="4233477"/>
              <a:ext cx="1481387"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51" name="Oval 8"/>
            <p:cNvSpPr/>
            <p:nvPr/>
          </p:nvSpPr>
          <p:spPr>
            <a:xfrm rot="13988512">
              <a:off x="416484" y="2578802"/>
              <a:ext cx="2004820" cy="1059620"/>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52" name="Oval 8"/>
            <p:cNvSpPr/>
            <p:nvPr/>
          </p:nvSpPr>
          <p:spPr>
            <a:xfrm rot="21012786">
              <a:off x="395279" y="3928251"/>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BDD20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53" name="Rectangle 52"/>
            <p:cNvSpPr/>
            <p:nvPr/>
          </p:nvSpPr>
          <p:spPr>
            <a:xfrm>
              <a:off x="1683445" y="5834520"/>
              <a:ext cx="1008060" cy="373716"/>
            </a:xfrm>
            <a:prstGeom prst="rect">
              <a:avLst/>
            </a:prstGeom>
          </p:spPr>
          <p:txBody>
            <a:bodyPr wrap="square" lIns="0" tIns="0" rIns="0" bIns="0">
              <a:spAutoFit/>
            </a:bodyPr>
            <a:lstStyle/>
            <a:p>
              <a:pPr algn="ctr">
                <a:spcAft>
                  <a:spcPts val="600"/>
                </a:spcAft>
              </a:pPr>
              <a:r>
                <a:rPr lang="en-US" sz="1400" b="1" dirty="0">
                  <a:solidFill>
                    <a:schemeClr val="bg2"/>
                  </a:solidFill>
                </a:rPr>
                <a:t>WORKING CAPITAL</a:t>
              </a:r>
            </a:p>
          </p:txBody>
        </p:sp>
        <p:sp>
          <p:nvSpPr>
            <p:cNvPr id="54" name="Rectangle 53"/>
            <p:cNvSpPr/>
            <p:nvPr/>
          </p:nvSpPr>
          <p:spPr>
            <a:xfrm rot="21126068">
              <a:off x="684489" y="4104986"/>
              <a:ext cx="1116729" cy="480492"/>
            </a:xfrm>
            <a:prstGeom prst="rect">
              <a:avLst/>
            </a:prstGeom>
          </p:spPr>
          <p:txBody>
            <a:bodyPr wrap="square" lIns="0" tIns="0" rIns="0" bIns="0">
              <a:spAutoFit/>
            </a:bodyPr>
            <a:lstStyle/>
            <a:p>
              <a:pPr>
                <a:spcAft>
                  <a:spcPts val="600"/>
                </a:spcAft>
              </a:pPr>
              <a:r>
                <a:rPr lang="en-US" sz="1200" b="1" dirty="0" smtClean="0">
                  <a:solidFill>
                    <a:schemeClr val="bg2"/>
                  </a:solidFill>
                </a:rPr>
                <a:t>Automating administrative tasks</a:t>
              </a:r>
              <a:endParaRPr lang="en-US" sz="1200" dirty="0">
                <a:solidFill>
                  <a:schemeClr val="bg2"/>
                </a:solidFill>
              </a:endParaRPr>
            </a:p>
          </p:txBody>
        </p:sp>
        <p:sp>
          <p:nvSpPr>
            <p:cNvPr id="56" name="Rectangle 55"/>
            <p:cNvSpPr/>
            <p:nvPr/>
          </p:nvSpPr>
          <p:spPr>
            <a:xfrm>
              <a:off x="891651" y="2729962"/>
              <a:ext cx="957518" cy="480492"/>
            </a:xfrm>
            <a:prstGeom prst="rect">
              <a:avLst/>
            </a:prstGeom>
          </p:spPr>
          <p:txBody>
            <a:bodyPr wrap="square" lIns="0" tIns="0" rIns="0" bIns="0">
              <a:spAutoFit/>
            </a:bodyPr>
            <a:lstStyle/>
            <a:p>
              <a:pPr>
                <a:spcAft>
                  <a:spcPts val="600"/>
                </a:spcAft>
              </a:pPr>
              <a:r>
                <a:rPr lang="en-US" sz="1200" b="1" dirty="0">
                  <a:solidFill>
                    <a:schemeClr val="bg2"/>
                  </a:solidFill>
                </a:rPr>
                <a:t>Sending Electronic invoices</a:t>
              </a:r>
            </a:p>
          </p:txBody>
        </p:sp>
        <p:sp>
          <p:nvSpPr>
            <p:cNvPr id="57" name="Rectangle 56"/>
            <p:cNvSpPr/>
            <p:nvPr/>
          </p:nvSpPr>
          <p:spPr>
            <a:xfrm>
              <a:off x="2163819" y="2708857"/>
              <a:ext cx="844344" cy="480492"/>
            </a:xfrm>
            <a:prstGeom prst="rect">
              <a:avLst/>
            </a:prstGeom>
          </p:spPr>
          <p:txBody>
            <a:bodyPr wrap="square" lIns="0" tIns="0" rIns="0" bIns="0">
              <a:spAutoFit/>
            </a:bodyPr>
            <a:lstStyle/>
            <a:p>
              <a:pPr>
                <a:spcAft>
                  <a:spcPts val="600"/>
                </a:spcAft>
              </a:pPr>
              <a:r>
                <a:rPr lang="en-US" sz="1200" b="1" dirty="0">
                  <a:solidFill>
                    <a:schemeClr val="bg2"/>
                  </a:solidFill>
                </a:rPr>
                <a:t>Automated Accounts Receivables</a:t>
              </a:r>
            </a:p>
          </p:txBody>
        </p:sp>
        <p:sp>
          <p:nvSpPr>
            <p:cNvPr id="58" name="Rectangle 57"/>
            <p:cNvSpPr/>
            <p:nvPr/>
          </p:nvSpPr>
          <p:spPr>
            <a:xfrm>
              <a:off x="2986716" y="3486635"/>
              <a:ext cx="1116729" cy="320328"/>
            </a:xfrm>
            <a:prstGeom prst="rect">
              <a:avLst/>
            </a:prstGeom>
          </p:spPr>
          <p:txBody>
            <a:bodyPr wrap="square" lIns="0" tIns="0" rIns="0" bIns="0">
              <a:spAutoFit/>
            </a:bodyPr>
            <a:lstStyle/>
            <a:p>
              <a:pPr>
                <a:spcAft>
                  <a:spcPts val="600"/>
                </a:spcAft>
              </a:pPr>
              <a:r>
                <a:rPr lang="en-US" sz="1200" b="1" dirty="0" smtClean="0">
                  <a:solidFill>
                    <a:schemeClr val="bg2"/>
                  </a:solidFill>
                </a:rPr>
                <a:t>Re-evaluating Credit </a:t>
              </a:r>
              <a:r>
                <a:rPr lang="en-US" sz="1200" b="1" dirty="0">
                  <a:solidFill>
                    <a:schemeClr val="bg2"/>
                  </a:solidFill>
                </a:rPr>
                <a:t>Policies</a:t>
              </a:r>
            </a:p>
          </p:txBody>
        </p:sp>
        <p:sp>
          <p:nvSpPr>
            <p:cNvPr id="59" name="Rectangle 58"/>
            <p:cNvSpPr/>
            <p:nvPr/>
          </p:nvSpPr>
          <p:spPr>
            <a:xfrm rot="1945462">
              <a:off x="2481229" y="4460457"/>
              <a:ext cx="1116729" cy="480492"/>
            </a:xfrm>
            <a:prstGeom prst="rect">
              <a:avLst/>
            </a:prstGeom>
          </p:spPr>
          <p:txBody>
            <a:bodyPr wrap="square" lIns="0" tIns="0" rIns="0" bIns="0">
              <a:spAutoFit/>
            </a:bodyPr>
            <a:lstStyle/>
            <a:p>
              <a:pPr>
                <a:spcAft>
                  <a:spcPts val="600"/>
                </a:spcAft>
              </a:pPr>
              <a:r>
                <a:rPr lang="en-US" sz="1200" b="1" dirty="0" smtClean="0">
                  <a:solidFill>
                    <a:schemeClr val="bg2"/>
                  </a:solidFill>
                </a:rPr>
                <a:t>Automated Dispute Management</a:t>
              </a:r>
              <a:endParaRPr lang="en-US" sz="1200" b="1" dirty="0">
                <a:solidFill>
                  <a:schemeClr val="bg2"/>
                </a:solidFill>
              </a:endParaRPr>
            </a:p>
          </p:txBody>
        </p:sp>
        <p:sp>
          <p:nvSpPr>
            <p:cNvPr id="60" name="Isosceles Triangle 59"/>
            <p:cNvSpPr/>
            <p:nvPr/>
          </p:nvSpPr>
          <p:spPr>
            <a:xfrm rot="15375693">
              <a:off x="1891012" y="4088737"/>
              <a:ext cx="89936" cy="279451"/>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61" name="Isosceles Triangle 60"/>
            <p:cNvSpPr/>
            <p:nvPr/>
          </p:nvSpPr>
          <p:spPr>
            <a:xfrm rot="19771605">
              <a:off x="1865309" y="3612875"/>
              <a:ext cx="127211" cy="336366"/>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62" name="Isosceles Triangle 61"/>
            <p:cNvSpPr/>
            <p:nvPr/>
          </p:nvSpPr>
          <p:spPr>
            <a:xfrm rot="667926">
              <a:off x="2277680" y="359267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63" name="Isosceles Triangle 62"/>
            <p:cNvSpPr/>
            <p:nvPr/>
          </p:nvSpPr>
          <p:spPr>
            <a:xfrm rot="4612747">
              <a:off x="2537122" y="3793657"/>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64" name="Isosceles Triangle 63"/>
            <p:cNvSpPr/>
            <p:nvPr/>
          </p:nvSpPr>
          <p:spPr>
            <a:xfrm rot="7641846">
              <a:off x="2397051" y="411645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spTree>
    <p:extLst>
      <p:ext uri="{BB962C8B-B14F-4D97-AF65-F5344CB8AC3E}">
        <p14:creationId xmlns:p14="http://schemas.microsoft.com/office/powerpoint/2010/main" val="62053950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sz="3200" b="1" dirty="0">
                <a:solidFill>
                  <a:srgbClr val="BDD203"/>
                </a:solidFill>
                <a:cs typeface="Times New Roman" pitchFamily="18" charset="0"/>
              </a:rPr>
              <a:t>Automating administrative tasks</a:t>
            </a:r>
          </a:p>
          <a:p>
            <a:endParaRPr lang="nl-BE" dirty="0"/>
          </a:p>
        </p:txBody>
      </p:sp>
      <p:sp>
        <p:nvSpPr>
          <p:cNvPr id="4" name="Text Placeholder 3"/>
          <p:cNvSpPr>
            <a:spLocks noGrp="1"/>
          </p:cNvSpPr>
          <p:nvPr>
            <p:ph type="body" sz="quarter" idx="14"/>
          </p:nvPr>
        </p:nvSpPr>
        <p:spPr>
          <a:xfrm>
            <a:off x="2028820" y="1963109"/>
            <a:ext cx="6315422" cy="4536000"/>
          </a:xfrm>
        </p:spPr>
        <p:style>
          <a:lnRef idx="2">
            <a:schemeClr val="accent3"/>
          </a:lnRef>
          <a:fillRef idx="1">
            <a:schemeClr val="lt1"/>
          </a:fillRef>
          <a:effectRef idx="0">
            <a:schemeClr val="accent3"/>
          </a:effectRef>
          <a:fontRef idx="minor">
            <a:schemeClr val="dk1"/>
          </a:fontRef>
        </p:style>
        <p:txBody>
          <a:bodyPr/>
          <a:lstStyle/>
          <a:p>
            <a:pPr marL="0" indent="0" algn="ctr">
              <a:buNone/>
            </a:pPr>
            <a:endParaRPr lang="nl-BE" sz="4400" dirty="0" smtClean="0"/>
          </a:p>
          <a:p>
            <a:pPr lvl="1">
              <a:lnSpc>
                <a:spcPct val="150000"/>
              </a:lnSpc>
              <a:buFont typeface="Arial" panose="020B0604020202020204" pitchFamily="34" charset="0"/>
              <a:buChar char="•"/>
            </a:pPr>
            <a:r>
              <a:rPr lang="en-US" sz="2000" b="1" dirty="0">
                <a:solidFill>
                  <a:srgbClr val="002060"/>
                </a:solidFill>
              </a:rPr>
              <a:t>Helps streamline your processes and remove non-value added </a:t>
            </a:r>
            <a:r>
              <a:rPr lang="en-US" sz="2000" b="1" dirty="0" smtClean="0">
                <a:solidFill>
                  <a:srgbClr val="002060"/>
                </a:solidFill>
              </a:rPr>
              <a:t>steps</a:t>
            </a:r>
          </a:p>
          <a:p>
            <a:pPr lvl="1">
              <a:lnSpc>
                <a:spcPct val="150000"/>
              </a:lnSpc>
              <a:buFont typeface="Arial" panose="020B0604020202020204" pitchFamily="34" charset="0"/>
              <a:buChar char="•"/>
            </a:pPr>
            <a:r>
              <a:rPr lang="en-US" sz="2000" b="1" dirty="0" smtClean="0">
                <a:solidFill>
                  <a:srgbClr val="002060"/>
                </a:solidFill>
              </a:rPr>
              <a:t>Quality: Repetitive tasks are prone to error</a:t>
            </a:r>
            <a:endParaRPr lang="en-US" sz="2000" b="1" dirty="0" smtClean="0">
              <a:solidFill>
                <a:srgbClr val="002060"/>
              </a:solidFill>
            </a:endParaRPr>
          </a:p>
          <a:p>
            <a:pPr lvl="1">
              <a:lnSpc>
                <a:spcPct val="150000"/>
              </a:lnSpc>
              <a:buFont typeface="Arial" panose="020B0604020202020204" pitchFamily="34" charset="0"/>
              <a:buChar char="•"/>
            </a:pPr>
            <a:r>
              <a:rPr lang="en-US" sz="2000" b="1" dirty="0" smtClean="0">
                <a:solidFill>
                  <a:srgbClr val="002060"/>
                </a:solidFill>
              </a:rPr>
              <a:t>Frees up your workforce</a:t>
            </a:r>
          </a:p>
          <a:p>
            <a:pPr lvl="1">
              <a:lnSpc>
                <a:spcPct val="150000"/>
              </a:lnSpc>
              <a:buFont typeface="Arial" panose="020B0604020202020204" pitchFamily="34" charset="0"/>
              <a:buChar char="•"/>
            </a:pPr>
            <a:r>
              <a:rPr lang="en-US" sz="2000" b="1" dirty="0" smtClean="0">
                <a:solidFill>
                  <a:srgbClr val="002060"/>
                </a:solidFill>
              </a:rPr>
              <a:t>Speed</a:t>
            </a:r>
            <a:endParaRPr lang="en-US" sz="2000" b="1" dirty="0">
              <a:solidFill>
                <a:srgbClr val="002060"/>
              </a:solidFill>
            </a:endParaRPr>
          </a:p>
          <a:p>
            <a:pPr marL="0" indent="0">
              <a:buNone/>
            </a:pPr>
            <a:endParaRPr lang="nl-BE" dirty="0"/>
          </a:p>
        </p:txBody>
      </p:sp>
      <p:grpSp>
        <p:nvGrpSpPr>
          <p:cNvPr id="7" name="Group 6"/>
          <p:cNvGrpSpPr>
            <a:grpSpLocks noChangeAspect="1"/>
          </p:cNvGrpSpPr>
          <p:nvPr/>
        </p:nvGrpSpPr>
        <p:grpSpPr>
          <a:xfrm>
            <a:off x="370113" y="1371600"/>
            <a:ext cx="1628185" cy="1676400"/>
            <a:chOff x="395279" y="2106202"/>
            <a:chExt cx="4074549" cy="4195207"/>
          </a:xfrm>
        </p:grpSpPr>
        <p:sp>
          <p:nvSpPr>
            <p:cNvPr id="8" name="Isosceles Triangle 1"/>
            <p:cNvSpPr/>
            <p:nvPr/>
          </p:nvSpPr>
          <p:spPr>
            <a:xfrm>
              <a:off x="1686734" y="4089196"/>
              <a:ext cx="1151563" cy="2212213"/>
            </a:xfrm>
            <a:custGeom>
              <a:avLst/>
              <a:gdLst>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1019785"/>
                <a:gd name="connsiteY0" fmla="*/ 1963496 h 1963496"/>
                <a:gd name="connsiteX1" fmla="*/ 405308 w 1019785"/>
                <a:gd name="connsiteY1" fmla="*/ 0 h 1963496"/>
                <a:gd name="connsiteX2" fmla="*/ 1019785 w 1019785"/>
                <a:gd name="connsiteY2" fmla="*/ 1950553 h 1963496"/>
                <a:gd name="connsiteX3" fmla="*/ 46863 w 1019785"/>
                <a:gd name="connsiteY3" fmla="*/ 1963496 h 1963496"/>
                <a:gd name="connsiteX0" fmla="*/ 25021 w 1151563"/>
                <a:gd name="connsiteY0" fmla="*/ 1957025 h 1957025"/>
                <a:gd name="connsiteX1" fmla="*/ 537086 w 1151563"/>
                <a:gd name="connsiteY1" fmla="*/ 0 h 1957025"/>
                <a:gd name="connsiteX2" fmla="*/ 1151563 w 1151563"/>
                <a:gd name="connsiteY2" fmla="*/ 1950553 h 1957025"/>
                <a:gd name="connsiteX3" fmla="*/ 25021 w 1151563"/>
                <a:gd name="connsiteY3" fmla="*/ 1957025 h 1957025"/>
              </a:gdLst>
              <a:ahLst/>
              <a:cxnLst>
                <a:cxn ang="0">
                  <a:pos x="connsiteX0" y="connsiteY0"/>
                </a:cxn>
                <a:cxn ang="0">
                  <a:pos x="connsiteX1" y="connsiteY1"/>
                </a:cxn>
                <a:cxn ang="0">
                  <a:pos x="connsiteX2" y="connsiteY2"/>
                </a:cxn>
                <a:cxn ang="0">
                  <a:pos x="connsiteX3" y="connsiteY3"/>
                </a:cxn>
              </a:cxnLst>
              <a:rect l="l" t="t" r="r" b="b"/>
              <a:pathLst>
                <a:path w="1151563" h="1957025">
                  <a:moveTo>
                    <a:pt x="25021" y="1957025"/>
                  </a:moveTo>
                  <a:cubicBezTo>
                    <a:pt x="-67638" y="1448830"/>
                    <a:pt x="95735" y="1181193"/>
                    <a:pt x="537086" y="0"/>
                  </a:cubicBezTo>
                  <a:cubicBezTo>
                    <a:pt x="481004" y="873955"/>
                    <a:pt x="871147" y="1376522"/>
                    <a:pt x="1151563" y="1950553"/>
                  </a:cubicBezTo>
                  <a:lnTo>
                    <a:pt x="25021" y="1957025"/>
                  </a:lnTo>
                  <a:close/>
                </a:path>
              </a:pathLst>
            </a:custGeom>
            <a:solidFill>
              <a:srgbClr val="57575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400" dirty="0" err="1" smtClean="0">
                <a:solidFill>
                  <a:schemeClr val="tx2"/>
                </a:solidFill>
              </a:endParaRPr>
            </a:p>
          </p:txBody>
        </p:sp>
        <p:sp>
          <p:nvSpPr>
            <p:cNvPr id="9" name="Oval 8"/>
            <p:cNvSpPr/>
            <p:nvPr/>
          </p:nvSpPr>
          <p:spPr>
            <a:xfrm rot="17081601">
              <a:off x="1684008" y="2625797"/>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 name="Oval 8"/>
            <p:cNvSpPr/>
            <p:nvPr/>
          </p:nvSpPr>
          <p:spPr>
            <a:xfrm rot="20617441">
              <a:off x="2439480" y="3260874"/>
              <a:ext cx="203034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1" name="Oval 8"/>
            <p:cNvSpPr/>
            <p:nvPr/>
          </p:nvSpPr>
          <p:spPr>
            <a:xfrm rot="2134922">
              <a:off x="2237734" y="4233477"/>
              <a:ext cx="1481387"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2" name="Oval 8"/>
            <p:cNvSpPr/>
            <p:nvPr/>
          </p:nvSpPr>
          <p:spPr>
            <a:xfrm rot="13988512">
              <a:off x="416484" y="2578802"/>
              <a:ext cx="2004820" cy="1059620"/>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3" name="Oval 8"/>
            <p:cNvSpPr/>
            <p:nvPr/>
          </p:nvSpPr>
          <p:spPr>
            <a:xfrm rot="21012786">
              <a:off x="395279" y="3928251"/>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BDD20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0" name="Isosceles Triangle 19"/>
            <p:cNvSpPr/>
            <p:nvPr/>
          </p:nvSpPr>
          <p:spPr>
            <a:xfrm rot="15375693">
              <a:off x="1891012" y="4088737"/>
              <a:ext cx="89936" cy="279451"/>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1" name="Isosceles Triangle 20"/>
            <p:cNvSpPr/>
            <p:nvPr/>
          </p:nvSpPr>
          <p:spPr>
            <a:xfrm rot="19771605">
              <a:off x="1865309" y="3612875"/>
              <a:ext cx="127211" cy="336366"/>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2" name="Isosceles Triangle 21"/>
            <p:cNvSpPr/>
            <p:nvPr/>
          </p:nvSpPr>
          <p:spPr>
            <a:xfrm rot="667926">
              <a:off x="2277680" y="359267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3" name="Isosceles Triangle 22"/>
            <p:cNvSpPr/>
            <p:nvPr/>
          </p:nvSpPr>
          <p:spPr>
            <a:xfrm rot="4612747">
              <a:off x="2537122" y="3793657"/>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4" name="Isosceles Triangle 23"/>
            <p:cNvSpPr/>
            <p:nvPr/>
          </p:nvSpPr>
          <p:spPr>
            <a:xfrm rot="7641846">
              <a:off x="2397051" y="411645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spTree>
    <p:extLst>
      <p:ext uri="{BB962C8B-B14F-4D97-AF65-F5344CB8AC3E}">
        <p14:creationId xmlns:p14="http://schemas.microsoft.com/office/powerpoint/2010/main" val="153552725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sz="3200" b="1" dirty="0">
                <a:solidFill>
                  <a:srgbClr val="00A1DE"/>
                </a:solidFill>
                <a:cs typeface="Times New Roman" pitchFamily="18" charset="0"/>
              </a:rPr>
              <a:t>E-invoicing</a:t>
            </a:r>
            <a:endParaRPr lang="nl-BE" dirty="0"/>
          </a:p>
        </p:txBody>
      </p:sp>
      <p:grpSp>
        <p:nvGrpSpPr>
          <p:cNvPr id="7" name="Group 6"/>
          <p:cNvGrpSpPr>
            <a:grpSpLocks noChangeAspect="1"/>
          </p:cNvGrpSpPr>
          <p:nvPr/>
        </p:nvGrpSpPr>
        <p:grpSpPr>
          <a:xfrm>
            <a:off x="370113" y="1371600"/>
            <a:ext cx="1628185" cy="1676400"/>
            <a:chOff x="395279" y="2106202"/>
            <a:chExt cx="4074549" cy="4195207"/>
          </a:xfrm>
        </p:grpSpPr>
        <p:sp>
          <p:nvSpPr>
            <p:cNvPr id="8" name="Isosceles Triangle 1"/>
            <p:cNvSpPr/>
            <p:nvPr/>
          </p:nvSpPr>
          <p:spPr>
            <a:xfrm>
              <a:off x="1686734" y="4089196"/>
              <a:ext cx="1151563" cy="2212213"/>
            </a:xfrm>
            <a:custGeom>
              <a:avLst/>
              <a:gdLst>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1019785"/>
                <a:gd name="connsiteY0" fmla="*/ 1963496 h 1963496"/>
                <a:gd name="connsiteX1" fmla="*/ 405308 w 1019785"/>
                <a:gd name="connsiteY1" fmla="*/ 0 h 1963496"/>
                <a:gd name="connsiteX2" fmla="*/ 1019785 w 1019785"/>
                <a:gd name="connsiteY2" fmla="*/ 1950553 h 1963496"/>
                <a:gd name="connsiteX3" fmla="*/ 46863 w 1019785"/>
                <a:gd name="connsiteY3" fmla="*/ 1963496 h 1963496"/>
                <a:gd name="connsiteX0" fmla="*/ 25021 w 1151563"/>
                <a:gd name="connsiteY0" fmla="*/ 1957025 h 1957025"/>
                <a:gd name="connsiteX1" fmla="*/ 537086 w 1151563"/>
                <a:gd name="connsiteY1" fmla="*/ 0 h 1957025"/>
                <a:gd name="connsiteX2" fmla="*/ 1151563 w 1151563"/>
                <a:gd name="connsiteY2" fmla="*/ 1950553 h 1957025"/>
                <a:gd name="connsiteX3" fmla="*/ 25021 w 1151563"/>
                <a:gd name="connsiteY3" fmla="*/ 1957025 h 1957025"/>
              </a:gdLst>
              <a:ahLst/>
              <a:cxnLst>
                <a:cxn ang="0">
                  <a:pos x="connsiteX0" y="connsiteY0"/>
                </a:cxn>
                <a:cxn ang="0">
                  <a:pos x="connsiteX1" y="connsiteY1"/>
                </a:cxn>
                <a:cxn ang="0">
                  <a:pos x="connsiteX2" y="connsiteY2"/>
                </a:cxn>
                <a:cxn ang="0">
                  <a:pos x="connsiteX3" y="connsiteY3"/>
                </a:cxn>
              </a:cxnLst>
              <a:rect l="l" t="t" r="r" b="b"/>
              <a:pathLst>
                <a:path w="1151563" h="1957025">
                  <a:moveTo>
                    <a:pt x="25021" y="1957025"/>
                  </a:moveTo>
                  <a:cubicBezTo>
                    <a:pt x="-67638" y="1448830"/>
                    <a:pt x="95735" y="1181193"/>
                    <a:pt x="537086" y="0"/>
                  </a:cubicBezTo>
                  <a:cubicBezTo>
                    <a:pt x="481004" y="873955"/>
                    <a:pt x="871147" y="1376522"/>
                    <a:pt x="1151563" y="1950553"/>
                  </a:cubicBezTo>
                  <a:lnTo>
                    <a:pt x="25021" y="1957025"/>
                  </a:lnTo>
                  <a:close/>
                </a:path>
              </a:pathLst>
            </a:custGeom>
            <a:solidFill>
              <a:srgbClr val="57575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400" dirty="0" err="1" smtClean="0">
                <a:solidFill>
                  <a:schemeClr val="tx2"/>
                </a:solidFill>
              </a:endParaRPr>
            </a:p>
          </p:txBody>
        </p:sp>
        <p:sp>
          <p:nvSpPr>
            <p:cNvPr id="9" name="Oval 8"/>
            <p:cNvSpPr/>
            <p:nvPr/>
          </p:nvSpPr>
          <p:spPr>
            <a:xfrm rot="17081601">
              <a:off x="1684008" y="2625797"/>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 name="Oval 8"/>
            <p:cNvSpPr/>
            <p:nvPr/>
          </p:nvSpPr>
          <p:spPr>
            <a:xfrm rot="20617441">
              <a:off x="2439480" y="3260874"/>
              <a:ext cx="203034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1" name="Oval 8"/>
            <p:cNvSpPr/>
            <p:nvPr/>
          </p:nvSpPr>
          <p:spPr>
            <a:xfrm rot="2134922">
              <a:off x="2237734" y="4233477"/>
              <a:ext cx="1481387"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2" name="Oval 8"/>
            <p:cNvSpPr/>
            <p:nvPr/>
          </p:nvSpPr>
          <p:spPr>
            <a:xfrm rot="13988512">
              <a:off x="416484" y="2578802"/>
              <a:ext cx="2004820" cy="1059620"/>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3" name="Oval 8"/>
            <p:cNvSpPr/>
            <p:nvPr/>
          </p:nvSpPr>
          <p:spPr>
            <a:xfrm rot="21012786">
              <a:off x="395279" y="3928251"/>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BDD20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0" name="Isosceles Triangle 19"/>
            <p:cNvSpPr/>
            <p:nvPr/>
          </p:nvSpPr>
          <p:spPr>
            <a:xfrm rot="15375693">
              <a:off x="1891012" y="4088737"/>
              <a:ext cx="89936" cy="279451"/>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1" name="Isosceles Triangle 20"/>
            <p:cNvSpPr/>
            <p:nvPr/>
          </p:nvSpPr>
          <p:spPr>
            <a:xfrm rot="19771605">
              <a:off x="1865309" y="3612875"/>
              <a:ext cx="127211" cy="336366"/>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2" name="Isosceles Triangle 21"/>
            <p:cNvSpPr/>
            <p:nvPr/>
          </p:nvSpPr>
          <p:spPr>
            <a:xfrm rot="667926">
              <a:off x="2277680" y="359267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3" name="Isosceles Triangle 22"/>
            <p:cNvSpPr/>
            <p:nvPr/>
          </p:nvSpPr>
          <p:spPr>
            <a:xfrm rot="4612747">
              <a:off x="2537122" y="3793657"/>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4" name="Isosceles Triangle 23"/>
            <p:cNvSpPr/>
            <p:nvPr/>
          </p:nvSpPr>
          <p:spPr>
            <a:xfrm rot="7641846">
              <a:off x="2397051" y="411645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sp>
        <p:nvSpPr>
          <p:cNvPr id="19" name="Text Placeholder 3"/>
          <p:cNvSpPr txBox="1">
            <a:spLocks/>
          </p:cNvSpPr>
          <p:nvPr/>
        </p:nvSpPr>
        <p:spPr>
          <a:xfrm>
            <a:off x="2041526" y="1963109"/>
            <a:ext cx="6315422" cy="4536000"/>
          </a:xfrm>
          <a:prstGeom prst="rect">
            <a:avLst/>
          </a:prstGeom>
        </p:spPr>
        <p:style>
          <a:lnRef idx="2">
            <a:schemeClr val="accent3"/>
          </a:lnRef>
          <a:fillRef idx="1">
            <a:schemeClr val="lt1"/>
          </a:fillRef>
          <a:effectRef idx="0">
            <a:schemeClr val="accent3"/>
          </a:effectRef>
          <a:fontRef idx="minor">
            <a:schemeClr val="dk1"/>
          </a:fontRef>
        </p:style>
        <p:txBody>
          <a:bodyPr vert="horz" lIns="0" tIns="0" rIns="0" bIns="0" rtlCol="0">
            <a:normAutofit/>
          </a:bodyPr>
          <a:lstStyle>
            <a:lvl1pPr marL="274638" indent="-274638" algn="l" defTabSz="914400" rtl="0" eaLnBrk="1" latinLnBrk="0" hangingPunct="1">
              <a:spcBef>
                <a:spcPts val="1200"/>
              </a:spcBef>
              <a:buFont typeface="Arial" pitchFamily="34" charset="0"/>
              <a:buChar char="•"/>
              <a:defRPr sz="1800" b="0" kern="1200">
                <a:solidFill>
                  <a:schemeClr val="dk1"/>
                </a:solidFill>
                <a:latin typeface="+mn-lt"/>
                <a:ea typeface="+mn-ea"/>
                <a:cs typeface="+mn-cs"/>
              </a:defRPr>
            </a:lvl1pPr>
            <a:lvl2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2pPr>
            <a:lvl3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3pPr>
            <a:lvl4pPr marL="447675" indent="-180975"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4pPr>
            <a:lvl5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Font typeface="Arial" pitchFamily="34" charset="0"/>
              <a:buNone/>
            </a:pPr>
            <a:endParaRPr lang="nl-BE" sz="4400" dirty="0" smtClean="0"/>
          </a:p>
          <a:p>
            <a:pPr lvl="1">
              <a:lnSpc>
                <a:spcPct val="150000"/>
              </a:lnSpc>
              <a:buFont typeface="Arial" pitchFamily="34" charset="0"/>
              <a:buChar char="•"/>
            </a:pPr>
            <a:r>
              <a:rPr lang="en-US" sz="2000" b="1" dirty="0" smtClean="0">
                <a:solidFill>
                  <a:srgbClr val="002060"/>
                </a:solidFill>
              </a:rPr>
              <a:t>Cost Savings</a:t>
            </a:r>
          </a:p>
          <a:p>
            <a:pPr lvl="1">
              <a:lnSpc>
                <a:spcPct val="150000"/>
              </a:lnSpc>
              <a:buFont typeface="Arial" pitchFamily="34" charset="0"/>
              <a:buChar char="•"/>
            </a:pPr>
            <a:r>
              <a:rPr lang="en-US" sz="2000" b="1" dirty="0" smtClean="0">
                <a:solidFill>
                  <a:srgbClr val="002060"/>
                </a:solidFill>
              </a:rPr>
              <a:t>Shorten Days Until Payment</a:t>
            </a:r>
          </a:p>
          <a:p>
            <a:pPr lvl="1">
              <a:lnSpc>
                <a:spcPct val="150000"/>
              </a:lnSpc>
              <a:buFont typeface="Arial" pitchFamily="34" charset="0"/>
              <a:buChar char="•"/>
            </a:pPr>
            <a:r>
              <a:rPr lang="en-US" sz="2000" b="1" dirty="0">
                <a:solidFill>
                  <a:srgbClr val="002060"/>
                </a:solidFill>
              </a:rPr>
              <a:t>links the internal processes of enterprises to the payment systems</a:t>
            </a:r>
          </a:p>
          <a:p>
            <a:pPr lvl="1">
              <a:lnSpc>
                <a:spcPct val="150000"/>
              </a:lnSpc>
              <a:buFont typeface="Arial" pitchFamily="34" charset="0"/>
              <a:buChar char="•"/>
            </a:pPr>
            <a:r>
              <a:rPr lang="en-US" sz="2000" b="1" dirty="0">
                <a:solidFill>
                  <a:srgbClr val="002060"/>
                </a:solidFill>
              </a:rPr>
              <a:t>Single Euro Payment Area (</a:t>
            </a:r>
            <a:r>
              <a:rPr lang="en-US" sz="2000" b="1" dirty="0">
                <a:solidFill>
                  <a:srgbClr val="002060"/>
                </a:solidFill>
                <a:hlinkClick r:id="rId2"/>
              </a:rPr>
              <a:t>SEPA</a:t>
            </a:r>
            <a:r>
              <a:rPr lang="en-US" sz="2000" b="1" dirty="0">
                <a:solidFill>
                  <a:srgbClr val="002060"/>
                </a:solidFill>
              </a:rPr>
              <a:t>) offers an ideal launching pad</a:t>
            </a:r>
            <a:endParaRPr lang="nl-BE" sz="2000" b="1" dirty="0">
              <a:solidFill>
                <a:srgbClr val="002060"/>
              </a:solidFill>
            </a:endParaRPr>
          </a:p>
          <a:p>
            <a:pPr marL="0" indent="0">
              <a:buFont typeface="Arial" pitchFamily="34" charset="0"/>
              <a:buNone/>
            </a:pPr>
            <a:endParaRPr lang="nl-BE" dirty="0"/>
          </a:p>
        </p:txBody>
      </p:sp>
    </p:spTree>
    <p:extLst>
      <p:ext uri="{BB962C8B-B14F-4D97-AF65-F5344CB8AC3E}">
        <p14:creationId xmlns:p14="http://schemas.microsoft.com/office/powerpoint/2010/main" val="1556767751"/>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sz="3200" b="1" dirty="0">
                <a:solidFill>
                  <a:schemeClr val="accent4"/>
                </a:solidFill>
                <a:cs typeface="Times New Roman" pitchFamily="18" charset="0"/>
              </a:rPr>
              <a:t>Automated Accounts Receivables</a:t>
            </a:r>
            <a:endParaRPr lang="nl-BE" dirty="0"/>
          </a:p>
        </p:txBody>
      </p:sp>
      <p:grpSp>
        <p:nvGrpSpPr>
          <p:cNvPr id="7" name="Group 6"/>
          <p:cNvGrpSpPr>
            <a:grpSpLocks noChangeAspect="1"/>
          </p:cNvGrpSpPr>
          <p:nvPr/>
        </p:nvGrpSpPr>
        <p:grpSpPr>
          <a:xfrm>
            <a:off x="370113" y="1371600"/>
            <a:ext cx="1628185" cy="1676400"/>
            <a:chOff x="395279" y="2106202"/>
            <a:chExt cx="4074549" cy="4195207"/>
          </a:xfrm>
        </p:grpSpPr>
        <p:sp>
          <p:nvSpPr>
            <p:cNvPr id="8" name="Isosceles Triangle 1"/>
            <p:cNvSpPr/>
            <p:nvPr/>
          </p:nvSpPr>
          <p:spPr>
            <a:xfrm>
              <a:off x="1686734" y="4089196"/>
              <a:ext cx="1151563" cy="2212213"/>
            </a:xfrm>
            <a:custGeom>
              <a:avLst/>
              <a:gdLst>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1019785"/>
                <a:gd name="connsiteY0" fmla="*/ 1963496 h 1963496"/>
                <a:gd name="connsiteX1" fmla="*/ 405308 w 1019785"/>
                <a:gd name="connsiteY1" fmla="*/ 0 h 1963496"/>
                <a:gd name="connsiteX2" fmla="*/ 1019785 w 1019785"/>
                <a:gd name="connsiteY2" fmla="*/ 1950553 h 1963496"/>
                <a:gd name="connsiteX3" fmla="*/ 46863 w 1019785"/>
                <a:gd name="connsiteY3" fmla="*/ 1963496 h 1963496"/>
                <a:gd name="connsiteX0" fmla="*/ 25021 w 1151563"/>
                <a:gd name="connsiteY0" fmla="*/ 1957025 h 1957025"/>
                <a:gd name="connsiteX1" fmla="*/ 537086 w 1151563"/>
                <a:gd name="connsiteY1" fmla="*/ 0 h 1957025"/>
                <a:gd name="connsiteX2" fmla="*/ 1151563 w 1151563"/>
                <a:gd name="connsiteY2" fmla="*/ 1950553 h 1957025"/>
                <a:gd name="connsiteX3" fmla="*/ 25021 w 1151563"/>
                <a:gd name="connsiteY3" fmla="*/ 1957025 h 1957025"/>
              </a:gdLst>
              <a:ahLst/>
              <a:cxnLst>
                <a:cxn ang="0">
                  <a:pos x="connsiteX0" y="connsiteY0"/>
                </a:cxn>
                <a:cxn ang="0">
                  <a:pos x="connsiteX1" y="connsiteY1"/>
                </a:cxn>
                <a:cxn ang="0">
                  <a:pos x="connsiteX2" y="connsiteY2"/>
                </a:cxn>
                <a:cxn ang="0">
                  <a:pos x="connsiteX3" y="connsiteY3"/>
                </a:cxn>
              </a:cxnLst>
              <a:rect l="l" t="t" r="r" b="b"/>
              <a:pathLst>
                <a:path w="1151563" h="1957025">
                  <a:moveTo>
                    <a:pt x="25021" y="1957025"/>
                  </a:moveTo>
                  <a:cubicBezTo>
                    <a:pt x="-67638" y="1448830"/>
                    <a:pt x="95735" y="1181193"/>
                    <a:pt x="537086" y="0"/>
                  </a:cubicBezTo>
                  <a:cubicBezTo>
                    <a:pt x="481004" y="873955"/>
                    <a:pt x="871147" y="1376522"/>
                    <a:pt x="1151563" y="1950553"/>
                  </a:cubicBezTo>
                  <a:lnTo>
                    <a:pt x="25021" y="1957025"/>
                  </a:lnTo>
                  <a:close/>
                </a:path>
              </a:pathLst>
            </a:custGeom>
            <a:solidFill>
              <a:srgbClr val="57575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400" dirty="0" err="1" smtClean="0">
                <a:solidFill>
                  <a:schemeClr val="tx2"/>
                </a:solidFill>
              </a:endParaRPr>
            </a:p>
          </p:txBody>
        </p:sp>
        <p:sp>
          <p:nvSpPr>
            <p:cNvPr id="9" name="Oval 8"/>
            <p:cNvSpPr/>
            <p:nvPr/>
          </p:nvSpPr>
          <p:spPr>
            <a:xfrm rot="17081601">
              <a:off x="1684008" y="2625797"/>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 name="Oval 8"/>
            <p:cNvSpPr/>
            <p:nvPr/>
          </p:nvSpPr>
          <p:spPr>
            <a:xfrm rot="20617441">
              <a:off x="2439480" y="3260874"/>
              <a:ext cx="203034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1" name="Oval 8"/>
            <p:cNvSpPr/>
            <p:nvPr/>
          </p:nvSpPr>
          <p:spPr>
            <a:xfrm rot="2134922">
              <a:off x="2237734" y="4233477"/>
              <a:ext cx="1481387"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2" name="Oval 8"/>
            <p:cNvSpPr/>
            <p:nvPr/>
          </p:nvSpPr>
          <p:spPr>
            <a:xfrm rot="13988512">
              <a:off x="416484" y="2578802"/>
              <a:ext cx="2004820" cy="1059620"/>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3" name="Oval 8"/>
            <p:cNvSpPr/>
            <p:nvPr/>
          </p:nvSpPr>
          <p:spPr>
            <a:xfrm rot="21012786">
              <a:off x="395279" y="3928251"/>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BDD20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0" name="Isosceles Triangle 19"/>
            <p:cNvSpPr/>
            <p:nvPr/>
          </p:nvSpPr>
          <p:spPr>
            <a:xfrm rot="15375693">
              <a:off x="1891012" y="4088737"/>
              <a:ext cx="89936" cy="279451"/>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1" name="Isosceles Triangle 20"/>
            <p:cNvSpPr/>
            <p:nvPr/>
          </p:nvSpPr>
          <p:spPr>
            <a:xfrm rot="19771605">
              <a:off x="1865309" y="3612875"/>
              <a:ext cx="127211" cy="336366"/>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2" name="Isosceles Triangle 21"/>
            <p:cNvSpPr/>
            <p:nvPr/>
          </p:nvSpPr>
          <p:spPr>
            <a:xfrm rot="667926">
              <a:off x="2277680" y="359267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3" name="Isosceles Triangle 22"/>
            <p:cNvSpPr/>
            <p:nvPr/>
          </p:nvSpPr>
          <p:spPr>
            <a:xfrm rot="4612747">
              <a:off x="2537122" y="3793657"/>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4" name="Isosceles Triangle 23"/>
            <p:cNvSpPr/>
            <p:nvPr/>
          </p:nvSpPr>
          <p:spPr>
            <a:xfrm rot="7641846">
              <a:off x="2397051" y="411645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sp>
        <p:nvSpPr>
          <p:cNvPr id="26" name="Text Placeholder 3"/>
          <p:cNvSpPr txBox="1">
            <a:spLocks/>
          </p:cNvSpPr>
          <p:nvPr/>
        </p:nvSpPr>
        <p:spPr>
          <a:xfrm>
            <a:off x="2041526" y="1963109"/>
            <a:ext cx="6315422" cy="4536000"/>
          </a:xfrm>
          <a:prstGeom prst="rect">
            <a:avLst/>
          </a:prstGeom>
        </p:spPr>
        <p:style>
          <a:lnRef idx="2">
            <a:schemeClr val="accent3"/>
          </a:lnRef>
          <a:fillRef idx="1">
            <a:schemeClr val="lt1"/>
          </a:fillRef>
          <a:effectRef idx="0">
            <a:schemeClr val="accent3"/>
          </a:effectRef>
          <a:fontRef idx="minor">
            <a:schemeClr val="dk1"/>
          </a:fontRef>
        </p:style>
        <p:txBody>
          <a:bodyPr vert="horz" lIns="0" tIns="0" rIns="0" bIns="0" rtlCol="0">
            <a:normAutofit/>
          </a:bodyPr>
          <a:lstStyle>
            <a:lvl1pPr marL="274638" indent="-274638" algn="l" defTabSz="914400" rtl="0" eaLnBrk="1" latinLnBrk="0" hangingPunct="1">
              <a:spcBef>
                <a:spcPts val="1200"/>
              </a:spcBef>
              <a:buFont typeface="Arial" pitchFamily="34" charset="0"/>
              <a:buChar char="•"/>
              <a:defRPr sz="1800" b="0" kern="1200">
                <a:solidFill>
                  <a:schemeClr val="dk1"/>
                </a:solidFill>
                <a:latin typeface="+mn-lt"/>
                <a:ea typeface="+mn-ea"/>
                <a:cs typeface="+mn-cs"/>
              </a:defRPr>
            </a:lvl1pPr>
            <a:lvl2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2pPr>
            <a:lvl3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3pPr>
            <a:lvl4pPr marL="447675" indent="-180975"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4pPr>
            <a:lvl5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Font typeface="Arial" pitchFamily="34" charset="0"/>
              <a:buNone/>
            </a:pPr>
            <a:endParaRPr lang="nl-BE" sz="4400" dirty="0" smtClean="0"/>
          </a:p>
          <a:p>
            <a:pPr lvl="1">
              <a:lnSpc>
                <a:spcPct val="150000"/>
              </a:lnSpc>
              <a:buFont typeface="Arial" pitchFamily="34" charset="0"/>
              <a:buChar char="•"/>
            </a:pPr>
            <a:r>
              <a:rPr lang="nl-BE" sz="2000" b="1" dirty="0">
                <a:solidFill>
                  <a:srgbClr val="002060"/>
                </a:solidFill>
              </a:rPr>
              <a:t>Consistent processing </a:t>
            </a:r>
            <a:r>
              <a:rPr lang="nl-BE" sz="2000" b="1" dirty="0">
                <a:solidFill>
                  <a:srgbClr val="002060"/>
                </a:solidFill>
              </a:rPr>
              <a:t>rules</a:t>
            </a:r>
          </a:p>
          <a:p>
            <a:pPr lvl="1">
              <a:lnSpc>
                <a:spcPct val="150000"/>
              </a:lnSpc>
              <a:buFont typeface="Arial" pitchFamily="34" charset="0"/>
              <a:buChar char="•"/>
            </a:pPr>
            <a:r>
              <a:rPr lang="nl-BE" sz="2000" b="1" dirty="0">
                <a:solidFill>
                  <a:srgbClr val="002060"/>
                </a:solidFill>
              </a:rPr>
              <a:t>Flexible, automated task </a:t>
            </a:r>
            <a:r>
              <a:rPr lang="nl-BE" sz="2000" b="1" dirty="0" smtClean="0">
                <a:solidFill>
                  <a:srgbClr val="002060"/>
                </a:solidFill>
              </a:rPr>
              <a:t>routing</a:t>
            </a:r>
          </a:p>
          <a:p>
            <a:pPr lvl="1">
              <a:lnSpc>
                <a:spcPct val="150000"/>
              </a:lnSpc>
              <a:buFont typeface="Arial" pitchFamily="34" charset="0"/>
              <a:buChar char="•"/>
            </a:pPr>
            <a:r>
              <a:rPr lang="en-US" sz="2000" b="1" dirty="0">
                <a:solidFill>
                  <a:srgbClr val="002060"/>
                </a:solidFill>
              </a:rPr>
              <a:t>Ready access to information for reporting and </a:t>
            </a:r>
            <a:r>
              <a:rPr lang="en-US" sz="2000" b="1" dirty="0" smtClean="0">
                <a:solidFill>
                  <a:srgbClr val="002060"/>
                </a:solidFill>
              </a:rPr>
              <a:t>analysis</a:t>
            </a:r>
          </a:p>
          <a:p>
            <a:pPr lvl="1">
              <a:lnSpc>
                <a:spcPct val="150000"/>
              </a:lnSpc>
              <a:buFont typeface="Arial" pitchFamily="34" charset="0"/>
              <a:buChar char="•"/>
            </a:pPr>
            <a:r>
              <a:rPr lang="nl-BE" sz="2000" b="1" dirty="0">
                <a:solidFill>
                  <a:srgbClr val="002060"/>
                </a:solidFill>
              </a:rPr>
              <a:t>Visibility of transaction status</a:t>
            </a:r>
          </a:p>
          <a:p>
            <a:pPr marL="0" indent="0">
              <a:lnSpc>
                <a:spcPct val="150000"/>
              </a:lnSpc>
              <a:buFont typeface="Arial" pitchFamily="34" charset="0"/>
              <a:buNone/>
            </a:pPr>
            <a:endParaRPr lang="nl-BE" dirty="0"/>
          </a:p>
        </p:txBody>
      </p:sp>
    </p:spTree>
    <p:extLst>
      <p:ext uri="{BB962C8B-B14F-4D97-AF65-F5344CB8AC3E}">
        <p14:creationId xmlns:p14="http://schemas.microsoft.com/office/powerpoint/2010/main" val="101355063"/>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a:bodyPr>
          <a:lstStyle/>
          <a:p>
            <a:r>
              <a:rPr lang="en-US" sz="3200" b="1" dirty="0">
                <a:solidFill>
                  <a:srgbClr val="81BC00"/>
                </a:solidFill>
                <a:cs typeface="Times New Roman" pitchFamily="18" charset="0"/>
              </a:rPr>
              <a:t>Credit Policy</a:t>
            </a:r>
            <a:r>
              <a:rPr lang="en-US" sz="2800" b="1" dirty="0">
                <a:solidFill>
                  <a:schemeClr val="accent4"/>
                </a:solidFill>
              </a:rPr>
              <a:t/>
            </a:r>
            <a:br>
              <a:rPr lang="en-US" sz="2800" b="1" dirty="0">
                <a:solidFill>
                  <a:schemeClr val="accent4"/>
                </a:solidFill>
              </a:rPr>
            </a:br>
            <a:endParaRPr lang="nl-BE" dirty="0"/>
          </a:p>
        </p:txBody>
      </p:sp>
      <p:grpSp>
        <p:nvGrpSpPr>
          <p:cNvPr id="7" name="Group 6"/>
          <p:cNvGrpSpPr>
            <a:grpSpLocks noChangeAspect="1"/>
          </p:cNvGrpSpPr>
          <p:nvPr/>
        </p:nvGrpSpPr>
        <p:grpSpPr>
          <a:xfrm>
            <a:off x="370113" y="1371600"/>
            <a:ext cx="1628185" cy="1676400"/>
            <a:chOff x="395279" y="2106202"/>
            <a:chExt cx="4074549" cy="4195207"/>
          </a:xfrm>
        </p:grpSpPr>
        <p:sp>
          <p:nvSpPr>
            <p:cNvPr id="8" name="Isosceles Triangle 1"/>
            <p:cNvSpPr/>
            <p:nvPr/>
          </p:nvSpPr>
          <p:spPr>
            <a:xfrm>
              <a:off x="1686734" y="4089196"/>
              <a:ext cx="1151563" cy="2212213"/>
            </a:xfrm>
            <a:custGeom>
              <a:avLst/>
              <a:gdLst>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1019785"/>
                <a:gd name="connsiteY0" fmla="*/ 1963496 h 1963496"/>
                <a:gd name="connsiteX1" fmla="*/ 405308 w 1019785"/>
                <a:gd name="connsiteY1" fmla="*/ 0 h 1963496"/>
                <a:gd name="connsiteX2" fmla="*/ 1019785 w 1019785"/>
                <a:gd name="connsiteY2" fmla="*/ 1950553 h 1963496"/>
                <a:gd name="connsiteX3" fmla="*/ 46863 w 1019785"/>
                <a:gd name="connsiteY3" fmla="*/ 1963496 h 1963496"/>
                <a:gd name="connsiteX0" fmla="*/ 25021 w 1151563"/>
                <a:gd name="connsiteY0" fmla="*/ 1957025 h 1957025"/>
                <a:gd name="connsiteX1" fmla="*/ 537086 w 1151563"/>
                <a:gd name="connsiteY1" fmla="*/ 0 h 1957025"/>
                <a:gd name="connsiteX2" fmla="*/ 1151563 w 1151563"/>
                <a:gd name="connsiteY2" fmla="*/ 1950553 h 1957025"/>
                <a:gd name="connsiteX3" fmla="*/ 25021 w 1151563"/>
                <a:gd name="connsiteY3" fmla="*/ 1957025 h 1957025"/>
              </a:gdLst>
              <a:ahLst/>
              <a:cxnLst>
                <a:cxn ang="0">
                  <a:pos x="connsiteX0" y="connsiteY0"/>
                </a:cxn>
                <a:cxn ang="0">
                  <a:pos x="connsiteX1" y="connsiteY1"/>
                </a:cxn>
                <a:cxn ang="0">
                  <a:pos x="connsiteX2" y="connsiteY2"/>
                </a:cxn>
                <a:cxn ang="0">
                  <a:pos x="connsiteX3" y="connsiteY3"/>
                </a:cxn>
              </a:cxnLst>
              <a:rect l="l" t="t" r="r" b="b"/>
              <a:pathLst>
                <a:path w="1151563" h="1957025">
                  <a:moveTo>
                    <a:pt x="25021" y="1957025"/>
                  </a:moveTo>
                  <a:cubicBezTo>
                    <a:pt x="-67638" y="1448830"/>
                    <a:pt x="95735" y="1181193"/>
                    <a:pt x="537086" y="0"/>
                  </a:cubicBezTo>
                  <a:cubicBezTo>
                    <a:pt x="481004" y="873955"/>
                    <a:pt x="871147" y="1376522"/>
                    <a:pt x="1151563" y="1950553"/>
                  </a:cubicBezTo>
                  <a:lnTo>
                    <a:pt x="25021" y="1957025"/>
                  </a:lnTo>
                  <a:close/>
                </a:path>
              </a:pathLst>
            </a:custGeom>
            <a:solidFill>
              <a:srgbClr val="57575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400" dirty="0" err="1" smtClean="0">
                <a:solidFill>
                  <a:schemeClr val="tx2"/>
                </a:solidFill>
              </a:endParaRPr>
            </a:p>
          </p:txBody>
        </p:sp>
        <p:sp>
          <p:nvSpPr>
            <p:cNvPr id="9" name="Oval 8"/>
            <p:cNvSpPr/>
            <p:nvPr/>
          </p:nvSpPr>
          <p:spPr>
            <a:xfrm rot="17081601">
              <a:off x="1684008" y="2625797"/>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 name="Oval 8"/>
            <p:cNvSpPr/>
            <p:nvPr/>
          </p:nvSpPr>
          <p:spPr>
            <a:xfrm rot="20617441">
              <a:off x="2439480" y="3260874"/>
              <a:ext cx="203034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1" name="Oval 8"/>
            <p:cNvSpPr/>
            <p:nvPr/>
          </p:nvSpPr>
          <p:spPr>
            <a:xfrm rot="2134922">
              <a:off x="2237734" y="4233477"/>
              <a:ext cx="1481387"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2" name="Oval 8"/>
            <p:cNvSpPr/>
            <p:nvPr/>
          </p:nvSpPr>
          <p:spPr>
            <a:xfrm rot="13988512">
              <a:off x="416484" y="2578802"/>
              <a:ext cx="2004820" cy="1059620"/>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3" name="Oval 8"/>
            <p:cNvSpPr/>
            <p:nvPr/>
          </p:nvSpPr>
          <p:spPr>
            <a:xfrm rot="21012786">
              <a:off x="395279" y="3928251"/>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BDD20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0" name="Isosceles Triangle 19"/>
            <p:cNvSpPr/>
            <p:nvPr/>
          </p:nvSpPr>
          <p:spPr>
            <a:xfrm rot="15375693">
              <a:off x="1891012" y="4088737"/>
              <a:ext cx="89936" cy="279451"/>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1" name="Isosceles Triangle 20"/>
            <p:cNvSpPr/>
            <p:nvPr/>
          </p:nvSpPr>
          <p:spPr>
            <a:xfrm rot="19771605">
              <a:off x="1865309" y="3612875"/>
              <a:ext cx="127211" cy="336366"/>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2" name="Isosceles Triangle 21"/>
            <p:cNvSpPr/>
            <p:nvPr/>
          </p:nvSpPr>
          <p:spPr>
            <a:xfrm rot="667926">
              <a:off x="2277680" y="359267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3" name="Isosceles Triangle 22"/>
            <p:cNvSpPr/>
            <p:nvPr/>
          </p:nvSpPr>
          <p:spPr>
            <a:xfrm rot="4612747">
              <a:off x="2537122" y="3793657"/>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4" name="Isosceles Triangle 23"/>
            <p:cNvSpPr/>
            <p:nvPr/>
          </p:nvSpPr>
          <p:spPr>
            <a:xfrm rot="7641846">
              <a:off x="2397051" y="411645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sp>
        <p:nvSpPr>
          <p:cNvPr id="26" name="Text Placeholder 3"/>
          <p:cNvSpPr txBox="1">
            <a:spLocks/>
          </p:cNvSpPr>
          <p:nvPr/>
        </p:nvSpPr>
        <p:spPr>
          <a:xfrm>
            <a:off x="2041526" y="1963109"/>
            <a:ext cx="6315422" cy="4536000"/>
          </a:xfrm>
          <a:prstGeom prst="rect">
            <a:avLst/>
          </a:prstGeom>
        </p:spPr>
        <p:style>
          <a:lnRef idx="2">
            <a:schemeClr val="accent3"/>
          </a:lnRef>
          <a:fillRef idx="1">
            <a:schemeClr val="lt1"/>
          </a:fillRef>
          <a:effectRef idx="0">
            <a:schemeClr val="accent3"/>
          </a:effectRef>
          <a:fontRef idx="minor">
            <a:schemeClr val="dk1"/>
          </a:fontRef>
        </p:style>
        <p:txBody>
          <a:bodyPr vert="horz" lIns="0" tIns="0" rIns="0" bIns="0" rtlCol="0">
            <a:normAutofit/>
          </a:bodyPr>
          <a:lstStyle>
            <a:lvl1pPr marL="274638" indent="-274638" algn="l" defTabSz="914400" rtl="0" eaLnBrk="1" latinLnBrk="0" hangingPunct="1">
              <a:spcBef>
                <a:spcPts val="1200"/>
              </a:spcBef>
              <a:buFont typeface="Arial" pitchFamily="34" charset="0"/>
              <a:buChar char="•"/>
              <a:defRPr sz="1800" b="0" kern="1200">
                <a:solidFill>
                  <a:schemeClr val="dk1"/>
                </a:solidFill>
                <a:latin typeface="+mn-lt"/>
                <a:ea typeface="+mn-ea"/>
                <a:cs typeface="+mn-cs"/>
              </a:defRPr>
            </a:lvl1pPr>
            <a:lvl2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2pPr>
            <a:lvl3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3pPr>
            <a:lvl4pPr marL="447675" indent="-180975"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4pPr>
            <a:lvl5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Font typeface="Arial" pitchFamily="34" charset="0"/>
              <a:buNone/>
            </a:pPr>
            <a:endParaRPr lang="nl-BE" sz="4400" dirty="0" smtClean="0"/>
          </a:p>
          <a:p>
            <a:pPr lvl="1">
              <a:lnSpc>
                <a:spcPct val="150000"/>
              </a:lnSpc>
              <a:buFont typeface="Arial" pitchFamily="34" charset="0"/>
              <a:buChar char="•"/>
            </a:pPr>
            <a:r>
              <a:rPr lang="en-US" sz="2000" b="1" dirty="0" smtClean="0">
                <a:solidFill>
                  <a:srgbClr val="002060"/>
                </a:solidFill>
              </a:rPr>
              <a:t>Maintain good cash flow</a:t>
            </a:r>
          </a:p>
          <a:p>
            <a:pPr lvl="1">
              <a:lnSpc>
                <a:spcPct val="150000"/>
              </a:lnSpc>
              <a:buFont typeface="Arial" pitchFamily="34" charset="0"/>
              <a:buChar char="•"/>
            </a:pPr>
            <a:r>
              <a:rPr lang="en-US" sz="2000" b="1" dirty="0" smtClean="0">
                <a:solidFill>
                  <a:srgbClr val="002060"/>
                </a:solidFill>
              </a:rPr>
              <a:t>Reduce risk of bad debt</a:t>
            </a:r>
            <a:endParaRPr lang="en-US" sz="2000" b="1" dirty="0">
              <a:solidFill>
                <a:srgbClr val="002060"/>
              </a:solidFill>
            </a:endParaRPr>
          </a:p>
          <a:p>
            <a:pPr lvl="1">
              <a:lnSpc>
                <a:spcPct val="150000"/>
              </a:lnSpc>
              <a:buFont typeface="Arial" pitchFamily="34" charset="0"/>
              <a:buChar char="•"/>
            </a:pPr>
            <a:r>
              <a:rPr lang="en-US" sz="2000" b="1" dirty="0" smtClean="0">
                <a:solidFill>
                  <a:srgbClr val="002060"/>
                </a:solidFill>
              </a:rPr>
              <a:t>Team approach – Liaise with sales operations</a:t>
            </a:r>
          </a:p>
          <a:p>
            <a:pPr lvl="1">
              <a:lnSpc>
                <a:spcPct val="150000"/>
              </a:lnSpc>
              <a:buFont typeface="Arial" pitchFamily="34" charset="0"/>
              <a:buChar char="•"/>
            </a:pPr>
            <a:r>
              <a:rPr lang="en-US" sz="2000" b="1" dirty="0" smtClean="0">
                <a:solidFill>
                  <a:srgbClr val="002060"/>
                </a:solidFill>
              </a:rPr>
              <a:t>Profitable and healthy customer portfolio</a:t>
            </a:r>
          </a:p>
        </p:txBody>
      </p:sp>
    </p:spTree>
    <p:extLst>
      <p:ext uri="{BB962C8B-B14F-4D97-AF65-F5344CB8AC3E}">
        <p14:creationId xmlns:p14="http://schemas.microsoft.com/office/powerpoint/2010/main" val="168641778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sz="3200" b="1" dirty="0">
                <a:solidFill>
                  <a:srgbClr val="72C7E7"/>
                </a:solidFill>
                <a:cs typeface="Times New Roman" pitchFamily="18" charset="0"/>
              </a:rPr>
              <a:t>Automated Dispute Management</a:t>
            </a:r>
            <a:endParaRPr lang="nl-BE" dirty="0"/>
          </a:p>
        </p:txBody>
      </p:sp>
      <p:grpSp>
        <p:nvGrpSpPr>
          <p:cNvPr id="7" name="Group 6"/>
          <p:cNvGrpSpPr>
            <a:grpSpLocks noChangeAspect="1"/>
          </p:cNvGrpSpPr>
          <p:nvPr/>
        </p:nvGrpSpPr>
        <p:grpSpPr>
          <a:xfrm>
            <a:off x="370113" y="1371600"/>
            <a:ext cx="1628185" cy="1676400"/>
            <a:chOff x="395279" y="2106202"/>
            <a:chExt cx="4074549" cy="4195207"/>
          </a:xfrm>
        </p:grpSpPr>
        <p:sp>
          <p:nvSpPr>
            <p:cNvPr id="8" name="Isosceles Triangle 1"/>
            <p:cNvSpPr/>
            <p:nvPr/>
          </p:nvSpPr>
          <p:spPr>
            <a:xfrm>
              <a:off x="1686734" y="4089196"/>
              <a:ext cx="1151563" cy="2212213"/>
            </a:xfrm>
            <a:custGeom>
              <a:avLst/>
              <a:gdLst>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0 w 716890"/>
                <a:gd name="connsiteY0" fmla="*/ 1963496 h 1963496"/>
                <a:gd name="connsiteX1" fmla="*/ 358445 w 716890"/>
                <a:gd name="connsiteY1" fmla="*/ 0 h 1963496"/>
                <a:gd name="connsiteX2" fmla="*/ 716890 w 716890"/>
                <a:gd name="connsiteY2" fmla="*/ 1963496 h 1963496"/>
                <a:gd name="connsiteX3" fmla="*/ 0 w 716890"/>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763753"/>
                <a:gd name="connsiteY0" fmla="*/ 1963496 h 1963496"/>
                <a:gd name="connsiteX1" fmla="*/ 405308 w 763753"/>
                <a:gd name="connsiteY1" fmla="*/ 0 h 1963496"/>
                <a:gd name="connsiteX2" fmla="*/ 763753 w 763753"/>
                <a:gd name="connsiteY2" fmla="*/ 1963496 h 1963496"/>
                <a:gd name="connsiteX3" fmla="*/ 46863 w 763753"/>
                <a:gd name="connsiteY3" fmla="*/ 1963496 h 1963496"/>
                <a:gd name="connsiteX0" fmla="*/ 46863 w 1019785"/>
                <a:gd name="connsiteY0" fmla="*/ 1963496 h 1963496"/>
                <a:gd name="connsiteX1" fmla="*/ 405308 w 1019785"/>
                <a:gd name="connsiteY1" fmla="*/ 0 h 1963496"/>
                <a:gd name="connsiteX2" fmla="*/ 1019785 w 1019785"/>
                <a:gd name="connsiteY2" fmla="*/ 1950553 h 1963496"/>
                <a:gd name="connsiteX3" fmla="*/ 46863 w 1019785"/>
                <a:gd name="connsiteY3" fmla="*/ 1963496 h 1963496"/>
                <a:gd name="connsiteX0" fmla="*/ 25021 w 1151563"/>
                <a:gd name="connsiteY0" fmla="*/ 1957025 h 1957025"/>
                <a:gd name="connsiteX1" fmla="*/ 537086 w 1151563"/>
                <a:gd name="connsiteY1" fmla="*/ 0 h 1957025"/>
                <a:gd name="connsiteX2" fmla="*/ 1151563 w 1151563"/>
                <a:gd name="connsiteY2" fmla="*/ 1950553 h 1957025"/>
                <a:gd name="connsiteX3" fmla="*/ 25021 w 1151563"/>
                <a:gd name="connsiteY3" fmla="*/ 1957025 h 1957025"/>
              </a:gdLst>
              <a:ahLst/>
              <a:cxnLst>
                <a:cxn ang="0">
                  <a:pos x="connsiteX0" y="connsiteY0"/>
                </a:cxn>
                <a:cxn ang="0">
                  <a:pos x="connsiteX1" y="connsiteY1"/>
                </a:cxn>
                <a:cxn ang="0">
                  <a:pos x="connsiteX2" y="connsiteY2"/>
                </a:cxn>
                <a:cxn ang="0">
                  <a:pos x="connsiteX3" y="connsiteY3"/>
                </a:cxn>
              </a:cxnLst>
              <a:rect l="l" t="t" r="r" b="b"/>
              <a:pathLst>
                <a:path w="1151563" h="1957025">
                  <a:moveTo>
                    <a:pt x="25021" y="1957025"/>
                  </a:moveTo>
                  <a:cubicBezTo>
                    <a:pt x="-67638" y="1448830"/>
                    <a:pt x="95735" y="1181193"/>
                    <a:pt x="537086" y="0"/>
                  </a:cubicBezTo>
                  <a:cubicBezTo>
                    <a:pt x="481004" y="873955"/>
                    <a:pt x="871147" y="1376522"/>
                    <a:pt x="1151563" y="1950553"/>
                  </a:cubicBezTo>
                  <a:lnTo>
                    <a:pt x="25021" y="1957025"/>
                  </a:lnTo>
                  <a:close/>
                </a:path>
              </a:pathLst>
            </a:custGeom>
            <a:solidFill>
              <a:srgbClr val="57575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400" dirty="0" err="1" smtClean="0">
                <a:solidFill>
                  <a:schemeClr val="tx2"/>
                </a:solidFill>
              </a:endParaRPr>
            </a:p>
          </p:txBody>
        </p:sp>
        <p:sp>
          <p:nvSpPr>
            <p:cNvPr id="9" name="Oval 8"/>
            <p:cNvSpPr/>
            <p:nvPr/>
          </p:nvSpPr>
          <p:spPr>
            <a:xfrm rot="17081601">
              <a:off x="1684008" y="2625797"/>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 name="Oval 8"/>
            <p:cNvSpPr/>
            <p:nvPr/>
          </p:nvSpPr>
          <p:spPr>
            <a:xfrm rot="20617441">
              <a:off x="2439480" y="3260874"/>
              <a:ext cx="203034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1" name="Oval 8"/>
            <p:cNvSpPr/>
            <p:nvPr/>
          </p:nvSpPr>
          <p:spPr>
            <a:xfrm rot="2134922">
              <a:off x="2237734" y="4233477"/>
              <a:ext cx="1481387"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2" name="Oval 8"/>
            <p:cNvSpPr/>
            <p:nvPr/>
          </p:nvSpPr>
          <p:spPr>
            <a:xfrm rot="13988512">
              <a:off x="416484" y="2578802"/>
              <a:ext cx="2004820" cy="1059620"/>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3" name="Oval 8"/>
            <p:cNvSpPr/>
            <p:nvPr/>
          </p:nvSpPr>
          <p:spPr>
            <a:xfrm rot="21012786">
              <a:off x="395279" y="3928251"/>
              <a:ext cx="1679468" cy="833956"/>
            </a:xfrm>
            <a:custGeom>
              <a:avLst/>
              <a:gdLst>
                <a:gd name="connsiteX0" fmla="*/ 0 w 1587398"/>
                <a:gd name="connsiteY0" fmla="*/ 416967 h 833933"/>
                <a:gd name="connsiteX1" fmla="*/ 793699 w 1587398"/>
                <a:gd name="connsiteY1" fmla="*/ 0 h 833933"/>
                <a:gd name="connsiteX2" fmla="*/ 1587398 w 1587398"/>
                <a:gd name="connsiteY2" fmla="*/ 416967 h 833933"/>
                <a:gd name="connsiteX3" fmla="*/ 793699 w 1587398"/>
                <a:gd name="connsiteY3" fmla="*/ 833934 h 833933"/>
                <a:gd name="connsiteX4" fmla="*/ 0 w 1587398"/>
                <a:gd name="connsiteY4" fmla="*/ 416967 h 833933"/>
                <a:gd name="connsiteX0" fmla="*/ 0 w 1777593"/>
                <a:gd name="connsiteY0" fmla="*/ 416972 h 833945"/>
                <a:gd name="connsiteX1" fmla="*/ 793699 w 1777593"/>
                <a:gd name="connsiteY1" fmla="*/ 5 h 833945"/>
                <a:gd name="connsiteX2" fmla="*/ 1777593 w 1777593"/>
                <a:gd name="connsiteY2" fmla="*/ 424287 h 833945"/>
                <a:gd name="connsiteX3" fmla="*/ 793699 w 1777593"/>
                <a:gd name="connsiteY3" fmla="*/ 833939 h 833945"/>
                <a:gd name="connsiteX4" fmla="*/ 0 w 1777593"/>
                <a:gd name="connsiteY4" fmla="*/ 416972 h 833945"/>
                <a:gd name="connsiteX0" fmla="*/ 0 w 2062886"/>
                <a:gd name="connsiteY0" fmla="*/ 409675 h 833982"/>
                <a:gd name="connsiteX1" fmla="*/ 1078992 w 2062886"/>
                <a:gd name="connsiteY1" fmla="*/ 24 h 833982"/>
                <a:gd name="connsiteX2" fmla="*/ 2062886 w 2062886"/>
                <a:gd name="connsiteY2" fmla="*/ 424306 h 833982"/>
                <a:gd name="connsiteX3" fmla="*/ 1078992 w 2062886"/>
                <a:gd name="connsiteY3" fmla="*/ 833958 h 833982"/>
                <a:gd name="connsiteX4" fmla="*/ 0 w 2062886"/>
                <a:gd name="connsiteY4" fmla="*/ 409675 h 833982"/>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70"/>
                <a:gd name="connsiteX1" fmla="*/ 1079045 w 2062939"/>
                <a:gd name="connsiteY1" fmla="*/ 12 h 833970"/>
                <a:gd name="connsiteX2" fmla="*/ 2062939 w 2062939"/>
                <a:gd name="connsiteY2" fmla="*/ 424294 h 833970"/>
                <a:gd name="connsiteX3" fmla="*/ 1079045 w 2062939"/>
                <a:gd name="connsiteY3" fmla="*/ 833946 h 833970"/>
                <a:gd name="connsiteX4" fmla="*/ 53 w 2062939"/>
                <a:gd name="connsiteY4" fmla="*/ 409663 h 833970"/>
                <a:gd name="connsiteX0" fmla="*/ 53 w 2062939"/>
                <a:gd name="connsiteY0" fmla="*/ 409663 h 833956"/>
                <a:gd name="connsiteX1" fmla="*/ 1079045 w 2062939"/>
                <a:gd name="connsiteY1" fmla="*/ 12 h 833956"/>
                <a:gd name="connsiteX2" fmla="*/ 2062939 w 2062939"/>
                <a:gd name="connsiteY2" fmla="*/ 424294 h 833956"/>
                <a:gd name="connsiteX3" fmla="*/ 1079045 w 2062939"/>
                <a:gd name="connsiteY3" fmla="*/ 833946 h 833956"/>
                <a:gd name="connsiteX4" fmla="*/ 53 w 2062939"/>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 name="connsiteX0" fmla="*/ 87 w 2062973"/>
                <a:gd name="connsiteY0" fmla="*/ 409663 h 833956"/>
                <a:gd name="connsiteX1" fmla="*/ 1079079 w 2062973"/>
                <a:gd name="connsiteY1" fmla="*/ 12 h 833956"/>
                <a:gd name="connsiteX2" fmla="*/ 2062973 w 2062973"/>
                <a:gd name="connsiteY2" fmla="*/ 424294 h 833956"/>
                <a:gd name="connsiteX3" fmla="*/ 1079079 w 2062973"/>
                <a:gd name="connsiteY3" fmla="*/ 833946 h 833956"/>
                <a:gd name="connsiteX4" fmla="*/ 87 w 2062973"/>
                <a:gd name="connsiteY4" fmla="*/ 409663 h 83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973" h="833956">
                  <a:moveTo>
                    <a:pt x="87" y="409663"/>
                  </a:moveTo>
                  <a:cubicBezTo>
                    <a:pt x="-7228" y="376889"/>
                    <a:pt x="442657" y="-2427"/>
                    <a:pt x="1079079" y="12"/>
                  </a:cubicBezTo>
                  <a:cubicBezTo>
                    <a:pt x="1715501" y="2451"/>
                    <a:pt x="2062973" y="413465"/>
                    <a:pt x="2062973" y="424294"/>
                  </a:cubicBezTo>
                  <a:cubicBezTo>
                    <a:pt x="2055658" y="413178"/>
                    <a:pt x="1795969" y="836385"/>
                    <a:pt x="1079079" y="833946"/>
                  </a:cubicBezTo>
                  <a:cubicBezTo>
                    <a:pt x="362189" y="831507"/>
                    <a:pt x="7402" y="442437"/>
                    <a:pt x="87" y="409663"/>
                  </a:cubicBezTo>
                  <a:close/>
                </a:path>
              </a:pathLst>
            </a:custGeom>
            <a:solidFill>
              <a:srgbClr val="BDD20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0" name="Isosceles Triangle 19"/>
            <p:cNvSpPr/>
            <p:nvPr/>
          </p:nvSpPr>
          <p:spPr>
            <a:xfrm rot="15375693">
              <a:off x="1891012" y="4088737"/>
              <a:ext cx="89936" cy="279451"/>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1" name="Isosceles Triangle 20"/>
            <p:cNvSpPr/>
            <p:nvPr/>
          </p:nvSpPr>
          <p:spPr>
            <a:xfrm rot="19771605">
              <a:off x="1865309" y="3612875"/>
              <a:ext cx="127211" cy="336366"/>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2" name="Isosceles Triangle 21"/>
            <p:cNvSpPr/>
            <p:nvPr/>
          </p:nvSpPr>
          <p:spPr>
            <a:xfrm rot="667926">
              <a:off x="2277680" y="359267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3" name="Isosceles Triangle 22"/>
            <p:cNvSpPr/>
            <p:nvPr/>
          </p:nvSpPr>
          <p:spPr>
            <a:xfrm rot="4612747">
              <a:off x="2537122" y="3793657"/>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24" name="Isosceles Triangle 23"/>
            <p:cNvSpPr/>
            <p:nvPr/>
          </p:nvSpPr>
          <p:spPr>
            <a:xfrm rot="7641846">
              <a:off x="2397051" y="4116454"/>
              <a:ext cx="90071" cy="263722"/>
            </a:xfrm>
            <a:prstGeom prst="triangl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sp>
        <p:nvSpPr>
          <p:cNvPr id="26" name="Text Placeholder 3"/>
          <p:cNvSpPr txBox="1">
            <a:spLocks/>
          </p:cNvSpPr>
          <p:nvPr/>
        </p:nvSpPr>
        <p:spPr>
          <a:xfrm>
            <a:off x="2041526" y="1963109"/>
            <a:ext cx="6315422" cy="4536000"/>
          </a:xfrm>
          <a:prstGeom prst="rect">
            <a:avLst/>
          </a:prstGeom>
        </p:spPr>
        <p:style>
          <a:lnRef idx="2">
            <a:schemeClr val="accent3"/>
          </a:lnRef>
          <a:fillRef idx="1">
            <a:schemeClr val="lt1"/>
          </a:fillRef>
          <a:effectRef idx="0">
            <a:schemeClr val="accent3"/>
          </a:effectRef>
          <a:fontRef idx="minor">
            <a:schemeClr val="dk1"/>
          </a:fontRef>
        </p:style>
        <p:txBody>
          <a:bodyPr vert="horz" lIns="0" tIns="0" rIns="0" bIns="0" rtlCol="0">
            <a:normAutofit/>
          </a:bodyPr>
          <a:lstStyle>
            <a:lvl1pPr marL="274638" indent="-274638" algn="l" defTabSz="914400" rtl="0" eaLnBrk="1" latinLnBrk="0" hangingPunct="1">
              <a:spcBef>
                <a:spcPts val="1200"/>
              </a:spcBef>
              <a:buFont typeface="Arial" pitchFamily="34" charset="0"/>
              <a:buChar char="•"/>
              <a:defRPr sz="1800" b="0" kern="1200">
                <a:solidFill>
                  <a:schemeClr val="dk1"/>
                </a:solidFill>
                <a:latin typeface="+mn-lt"/>
                <a:ea typeface="+mn-ea"/>
                <a:cs typeface="+mn-cs"/>
              </a:defRPr>
            </a:lvl1pPr>
            <a:lvl2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2pPr>
            <a:lvl3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3pPr>
            <a:lvl4pPr marL="447675" indent="-180975"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4pPr>
            <a:lvl5pPr marL="441325" indent="-166688" algn="l" defTabSz="914400" rtl="0" eaLnBrk="1" latinLnBrk="0" hangingPunct="1">
              <a:spcBef>
                <a:spcPts val="12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Font typeface="Arial" pitchFamily="34" charset="0"/>
              <a:buNone/>
            </a:pPr>
            <a:endParaRPr lang="nl-BE" sz="4400" dirty="0" smtClean="0"/>
          </a:p>
          <a:p>
            <a:pPr lvl="1">
              <a:lnSpc>
                <a:spcPct val="150000"/>
              </a:lnSpc>
              <a:buFont typeface="Arial" pitchFamily="34" charset="0"/>
              <a:buChar char="•"/>
            </a:pPr>
            <a:r>
              <a:rPr lang="en-US" sz="2000" b="1" dirty="0" smtClean="0">
                <a:solidFill>
                  <a:srgbClr val="002060"/>
                </a:solidFill>
              </a:rPr>
              <a:t>Speeds up dispute resolution and collections</a:t>
            </a:r>
            <a:endParaRPr lang="en-US" sz="2000" b="1" dirty="0">
              <a:solidFill>
                <a:srgbClr val="002060"/>
              </a:solidFill>
            </a:endParaRPr>
          </a:p>
          <a:p>
            <a:pPr lvl="1">
              <a:lnSpc>
                <a:spcPct val="150000"/>
              </a:lnSpc>
              <a:buFont typeface="Arial" pitchFamily="34" charset="0"/>
              <a:buChar char="•"/>
            </a:pPr>
            <a:r>
              <a:rPr lang="en-US" sz="2000" b="1" dirty="0" smtClean="0">
                <a:solidFill>
                  <a:srgbClr val="002060"/>
                </a:solidFill>
              </a:rPr>
              <a:t>Advanced workflows</a:t>
            </a:r>
          </a:p>
          <a:p>
            <a:pPr lvl="1">
              <a:lnSpc>
                <a:spcPct val="150000"/>
              </a:lnSpc>
              <a:buFont typeface="Arial" pitchFamily="34" charset="0"/>
              <a:buChar char="•"/>
            </a:pPr>
            <a:r>
              <a:rPr lang="en-US" sz="2000" b="1" dirty="0" smtClean="0">
                <a:solidFill>
                  <a:srgbClr val="002060"/>
                </a:solidFill>
              </a:rPr>
              <a:t>Identify recurring issues</a:t>
            </a:r>
          </a:p>
          <a:p>
            <a:pPr lvl="1">
              <a:lnSpc>
                <a:spcPct val="150000"/>
              </a:lnSpc>
              <a:buFont typeface="Arial" pitchFamily="34" charset="0"/>
              <a:buChar char="•"/>
            </a:pPr>
            <a:r>
              <a:rPr lang="en-US" sz="2000" b="1" dirty="0" smtClean="0">
                <a:solidFill>
                  <a:srgbClr val="002060"/>
                </a:solidFill>
              </a:rPr>
              <a:t>Provides queue prioritization</a:t>
            </a:r>
          </a:p>
          <a:p>
            <a:pPr lvl="1">
              <a:lnSpc>
                <a:spcPct val="150000"/>
              </a:lnSpc>
              <a:buFont typeface="Arial" pitchFamily="34" charset="0"/>
              <a:buChar char="•"/>
            </a:pPr>
            <a:r>
              <a:rPr lang="en-US" sz="2000" b="1" dirty="0" smtClean="0">
                <a:solidFill>
                  <a:srgbClr val="002060"/>
                </a:solidFill>
              </a:rPr>
              <a:t>Higher customer satisfaction</a:t>
            </a:r>
          </a:p>
          <a:p>
            <a:pPr lvl="1">
              <a:buFont typeface="Arial" pitchFamily="34" charset="0"/>
              <a:buChar char="•"/>
            </a:pPr>
            <a:endParaRPr lang="en-US" sz="2000" b="1" dirty="0">
              <a:solidFill>
                <a:srgbClr val="002060"/>
              </a:solidFill>
            </a:endParaRPr>
          </a:p>
        </p:txBody>
      </p:sp>
    </p:spTree>
    <p:extLst>
      <p:ext uri="{BB962C8B-B14F-4D97-AF65-F5344CB8AC3E}">
        <p14:creationId xmlns:p14="http://schemas.microsoft.com/office/powerpoint/2010/main" val="297278934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601650" y="4230087"/>
            <a:ext cx="7219257" cy="2357056"/>
          </a:xfrm>
          <a:prstGeom prst="rect">
            <a:avLst/>
          </a:prstGeom>
          <a:solidFill>
            <a:srgbClr val="EBFFBF"/>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0" indent="-114300">
              <a:lnSpc>
                <a:spcPct val="110000"/>
              </a:lnSpc>
              <a:spcAft>
                <a:spcPts val="300"/>
              </a:spcAft>
              <a:buFont typeface="Arial" panose="020B0604020202020204" pitchFamily="34" charset="0"/>
              <a:buChar char="•"/>
            </a:pPr>
            <a:r>
              <a:rPr lang="en-US" sz="1200" b="1" dirty="0">
                <a:solidFill>
                  <a:srgbClr val="002060"/>
                </a:solidFill>
              </a:rPr>
              <a:t>Account &amp; Contact Management</a:t>
            </a:r>
          </a:p>
          <a:p>
            <a:pPr marL="857250" indent="-114300">
              <a:lnSpc>
                <a:spcPct val="110000"/>
              </a:lnSpc>
              <a:spcAft>
                <a:spcPts val="300"/>
              </a:spcAft>
              <a:buFont typeface="Arial" panose="020B0604020202020204" pitchFamily="34" charset="0"/>
              <a:buChar char="•"/>
            </a:pPr>
            <a:r>
              <a:rPr lang="en-US" sz="1200" b="1" dirty="0">
                <a:solidFill>
                  <a:srgbClr val="002060"/>
                </a:solidFill>
              </a:rPr>
              <a:t>Actions &amp; Communication Management</a:t>
            </a:r>
          </a:p>
          <a:p>
            <a:pPr marL="857250" indent="-114300">
              <a:lnSpc>
                <a:spcPct val="110000"/>
              </a:lnSpc>
              <a:spcAft>
                <a:spcPts val="300"/>
              </a:spcAft>
              <a:buFont typeface="Arial" panose="020B0604020202020204" pitchFamily="34" charset="0"/>
              <a:buChar char="•"/>
            </a:pPr>
            <a:r>
              <a:rPr lang="en-US" sz="1200" b="1" dirty="0">
                <a:solidFill>
                  <a:srgbClr val="002060"/>
                </a:solidFill>
              </a:rPr>
              <a:t>E-mail archiving</a:t>
            </a:r>
          </a:p>
          <a:p>
            <a:pPr marL="857250" indent="-114300">
              <a:lnSpc>
                <a:spcPct val="110000"/>
              </a:lnSpc>
              <a:spcAft>
                <a:spcPts val="300"/>
              </a:spcAft>
              <a:buFont typeface="Arial" panose="020B0604020202020204" pitchFamily="34" charset="0"/>
              <a:buChar char="•"/>
            </a:pPr>
            <a:r>
              <a:rPr lang="en-US" sz="1200" b="1" dirty="0">
                <a:solidFill>
                  <a:srgbClr val="002060"/>
                </a:solidFill>
              </a:rPr>
              <a:t>Advanced insights &amp; Reporting</a:t>
            </a:r>
          </a:p>
          <a:p>
            <a:pPr marL="857250" indent="-114300">
              <a:lnSpc>
                <a:spcPct val="110000"/>
              </a:lnSpc>
              <a:spcAft>
                <a:spcPts val="300"/>
              </a:spcAft>
              <a:buFont typeface="Arial" panose="020B0604020202020204" pitchFamily="34" charset="0"/>
              <a:buChar char="•"/>
            </a:pPr>
            <a:r>
              <a:rPr lang="en-US" sz="1200" b="1" dirty="0">
                <a:solidFill>
                  <a:srgbClr val="002060"/>
                </a:solidFill>
              </a:rPr>
              <a:t>Credit Management automation</a:t>
            </a:r>
          </a:p>
          <a:p>
            <a:pPr marL="857250" indent="-114300">
              <a:lnSpc>
                <a:spcPct val="110000"/>
              </a:lnSpc>
              <a:spcAft>
                <a:spcPts val="300"/>
              </a:spcAft>
              <a:buFont typeface="Arial" panose="020B0604020202020204" pitchFamily="34" charset="0"/>
              <a:buChar char="•"/>
            </a:pPr>
            <a:r>
              <a:rPr lang="en-US" sz="1200" b="1" dirty="0">
                <a:solidFill>
                  <a:srgbClr val="002060"/>
                </a:solidFill>
              </a:rPr>
              <a:t>Global Credit &amp; Collection capabilities</a:t>
            </a:r>
          </a:p>
          <a:p>
            <a:pPr marL="857250" indent="-114300">
              <a:lnSpc>
                <a:spcPct val="110000"/>
              </a:lnSpc>
              <a:spcAft>
                <a:spcPts val="300"/>
              </a:spcAft>
              <a:buFont typeface="Arial" panose="020B0604020202020204" pitchFamily="34" charset="0"/>
              <a:buChar char="•"/>
            </a:pPr>
            <a:r>
              <a:rPr lang="en-US" sz="1200" b="1" dirty="0">
                <a:solidFill>
                  <a:srgbClr val="002060"/>
                </a:solidFill>
              </a:rPr>
              <a:t>Order/Shipment blocks</a:t>
            </a:r>
          </a:p>
          <a:p>
            <a:pPr marL="857250" indent="-114300">
              <a:lnSpc>
                <a:spcPct val="110000"/>
              </a:lnSpc>
              <a:spcAft>
                <a:spcPts val="300"/>
              </a:spcAft>
              <a:buFont typeface="Arial" panose="020B0604020202020204" pitchFamily="34" charset="0"/>
              <a:buChar char="•"/>
            </a:pPr>
            <a:r>
              <a:rPr lang="en-US" sz="1200" b="1" dirty="0">
                <a:solidFill>
                  <a:srgbClr val="002060"/>
                </a:solidFill>
              </a:rPr>
              <a:t>Dispute Management</a:t>
            </a:r>
          </a:p>
          <a:p>
            <a:pPr marL="857250" indent="-114300">
              <a:lnSpc>
                <a:spcPct val="110000"/>
              </a:lnSpc>
              <a:spcAft>
                <a:spcPts val="300"/>
              </a:spcAft>
              <a:buFont typeface="Arial" panose="020B0604020202020204" pitchFamily="34" charset="0"/>
              <a:buChar char="•"/>
            </a:pPr>
            <a:r>
              <a:rPr lang="en-US" sz="1200" b="1" dirty="0">
                <a:solidFill>
                  <a:srgbClr val="002060"/>
                </a:solidFill>
              </a:rPr>
              <a:t>…</a:t>
            </a:r>
          </a:p>
          <a:p>
            <a:pPr marL="857250" indent="-114300">
              <a:lnSpc>
                <a:spcPct val="110000"/>
              </a:lnSpc>
              <a:spcAft>
                <a:spcPts val="300"/>
              </a:spcAft>
              <a:buFont typeface="Arial" panose="020B0604020202020204" pitchFamily="34" charset="0"/>
              <a:buChar char="•"/>
            </a:pPr>
            <a:endParaRPr lang="en-US" sz="1100" dirty="0" smtClean="0">
              <a:solidFill>
                <a:srgbClr val="313131"/>
              </a:solidFill>
            </a:endParaRPr>
          </a:p>
          <a:p>
            <a:pPr marL="857250" indent="-114300">
              <a:lnSpc>
                <a:spcPct val="110000"/>
              </a:lnSpc>
              <a:spcAft>
                <a:spcPts val="300"/>
              </a:spcAft>
              <a:buFont typeface="Arial" panose="020B0604020202020204" pitchFamily="34" charset="0"/>
              <a:buChar char="•"/>
            </a:pPr>
            <a:endParaRPr lang="en-US" sz="1100" dirty="0">
              <a:solidFill>
                <a:srgbClr val="313131"/>
              </a:solidFill>
            </a:endParaRPr>
          </a:p>
        </p:txBody>
      </p:sp>
      <p:sp>
        <p:nvSpPr>
          <p:cNvPr id="2" name="Text Placeholder 1"/>
          <p:cNvSpPr>
            <a:spLocks noGrp="1"/>
          </p:cNvSpPr>
          <p:nvPr>
            <p:ph type="body" sz="quarter" idx="13"/>
          </p:nvPr>
        </p:nvSpPr>
        <p:spPr>
          <a:xfrm>
            <a:off x="370113" y="1026432"/>
            <a:ext cx="8388000" cy="582613"/>
          </a:xfrm>
        </p:spPr>
        <p:txBody>
          <a:bodyPr>
            <a:noAutofit/>
          </a:bodyPr>
          <a:lstStyle/>
          <a:p>
            <a:r>
              <a:rPr lang="en-US" sz="2000" b="1" dirty="0">
                <a:solidFill>
                  <a:srgbClr val="002060"/>
                </a:solidFill>
              </a:rPr>
              <a:t>Looking to speed up the OTC process? Here are two must-haves!</a:t>
            </a:r>
          </a:p>
        </p:txBody>
      </p:sp>
      <p:sp>
        <p:nvSpPr>
          <p:cNvPr id="3" name="Title 2"/>
          <p:cNvSpPr>
            <a:spLocks noGrp="1"/>
          </p:cNvSpPr>
          <p:nvPr>
            <p:ph type="title"/>
          </p:nvPr>
        </p:nvSpPr>
        <p:spPr>
          <a:xfrm>
            <a:off x="370113" y="295683"/>
            <a:ext cx="8594376" cy="469492"/>
          </a:xfrm>
        </p:spPr>
        <p:txBody>
          <a:bodyPr/>
          <a:lstStyle/>
          <a:p>
            <a:r>
              <a:rPr lang="en-US" sz="2400" dirty="0" smtClean="0"/>
              <a:t>The right tools for Order To Cash</a:t>
            </a:r>
            <a:endParaRPr lang="en-US" sz="2400" dirty="0"/>
          </a:p>
        </p:txBody>
      </p:sp>
      <p:sp>
        <p:nvSpPr>
          <p:cNvPr id="11" name="Pentagon 10"/>
          <p:cNvSpPr/>
          <p:nvPr/>
        </p:nvSpPr>
        <p:spPr>
          <a:xfrm>
            <a:off x="359722" y="4243776"/>
            <a:ext cx="1958752" cy="2357056"/>
          </a:xfrm>
          <a:prstGeom prst="homePlate">
            <a:avLst/>
          </a:prstGeom>
          <a:solidFill>
            <a:srgbClr val="81BC00"/>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white"/>
                </a:solidFill>
              </a:rPr>
              <a:t>OTC SOFTWARE</a:t>
            </a:r>
            <a:endParaRPr lang="en-US" sz="1400" b="1" dirty="0">
              <a:solidFill>
                <a:prstClr val="white"/>
              </a:solidFill>
            </a:endParaRPr>
          </a:p>
        </p:txBody>
      </p:sp>
      <p:sp>
        <p:nvSpPr>
          <p:cNvPr id="17" name="Rectangle 16"/>
          <p:cNvSpPr/>
          <p:nvPr/>
        </p:nvSpPr>
        <p:spPr>
          <a:xfrm>
            <a:off x="1598186" y="1752600"/>
            <a:ext cx="7219257" cy="2357056"/>
          </a:xfrm>
          <a:prstGeom prst="rect">
            <a:avLst/>
          </a:prstGeom>
          <a:solidFill>
            <a:srgbClr val="EBFFBF"/>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114300">
              <a:lnSpc>
                <a:spcPct val="110000"/>
              </a:lnSpc>
              <a:spcAft>
                <a:spcPts val="300"/>
              </a:spcAft>
              <a:buFont typeface="Arial" panose="020B0604020202020204" pitchFamily="34" charset="0"/>
              <a:buChar char="•"/>
            </a:pPr>
            <a:r>
              <a:rPr lang="en-US" sz="1200" b="1" dirty="0">
                <a:solidFill>
                  <a:srgbClr val="002060"/>
                </a:solidFill>
              </a:rPr>
              <a:t>Standard Procedures</a:t>
            </a:r>
          </a:p>
          <a:p>
            <a:pPr marL="857250" indent="-114300">
              <a:lnSpc>
                <a:spcPct val="110000"/>
              </a:lnSpc>
              <a:spcAft>
                <a:spcPts val="300"/>
              </a:spcAft>
              <a:buFont typeface="Arial" panose="020B0604020202020204" pitchFamily="34" charset="0"/>
              <a:buChar char="•"/>
            </a:pPr>
            <a:r>
              <a:rPr lang="en-US" sz="1200" b="1" dirty="0">
                <a:solidFill>
                  <a:srgbClr val="002060"/>
                </a:solidFill>
              </a:rPr>
              <a:t>Quoting &amp; Order Management</a:t>
            </a:r>
          </a:p>
          <a:p>
            <a:pPr marL="857250" indent="-114300">
              <a:lnSpc>
                <a:spcPct val="110000"/>
              </a:lnSpc>
              <a:spcAft>
                <a:spcPts val="300"/>
              </a:spcAft>
              <a:buFont typeface="Arial" panose="020B0604020202020204" pitchFamily="34" charset="0"/>
              <a:buChar char="•"/>
            </a:pPr>
            <a:r>
              <a:rPr lang="en-US" sz="1200" b="1" dirty="0">
                <a:solidFill>
                  <a:srgbClr val="002060"/>
                </a:solidFill>
              </a:rPr>
              <a:t>Manufacturing &amp; Logistics Management</a:t>
            </a:r>
          </a:p>
          <a:p>
            <a:pPr marL="857250" indent="-114300">
              <a:lnSpc>
                <a:spcPct val="110000"/>
              </a:lnSpc>
              <a:spcAft>
                <a:spcPts val="300"/>
              </a:spcAft>
              <a:buFont typeface="Arial" panose="020B0604020202020204" pitchFamily="34" charset="0"/>
              <a:buChar char="•"/>
            </a:pPr>
            <a:r>
              <a:rPr lang="en-US" sz="1200" b="1" dirty="0">
                <a:solidFill>
                  <a:srgbClr val="002060"/>
                </a:solidFill>
              </a:rPr>
              <a:t>Measuring of KPIs</a:t>
            </a:r>
          </a:p>
          <a:p>
            <a:pPr marL="857250" indent="-114300">
              <a:lnSpc>
                <a:spcPct val="110000"/>
              </a:lnSpc>
              <a:spcAft>
                <a:spcPts val="300"/>
              </a:spcAft>
              <a:buFont typeface="Arial" panose="020B0604020202020204" pitchFamily="34" charset="0"/>
              <a:buChar char="•"/>
            </a:pPr>
            <a:r>
              <a:rPr lang="en-US" sz="1200" b="1" dirty="0">
                <a:solidFill>
                  <a:srgbClr val="002060"/>
                </a:solidFill>
              </a:rPr>
              <a:t>Electronic document Management</a:t>
            </a:r>
          </a:p>
          <a:p>
            <a:pPr marL="857250" indent="-114300">
              <a:lnSpc>
                <a:spcPct val="110000"/>
              </a:lnSpc>
              <a:spcAft>
                <a:spcPts val="300"/>
              </a:spcAft>
              <a:buFont typeface="Arial" panose="020B0604020202020204" pitchFamily="34" charset="0"/>
              <a:buChar char="•"/>
            </a:pPr>
            <a:r>
              <a:rPr lang="en-US" sz="1200" b="1" dirty="0">
                <a:solidFill>
                  <a:srgbClr val="002060"/>
                </a:solidFill>
              </a:rPr>
              <a:t>Up-to-date &amp; centralized data</a:t>
            </a:r>
          </a:p>
          <a:p>
            <a:pPr marL="857250" indent="-114300">
              <a:lnSpc>
                <a:spcPct val="110000"/>
              </a:lnSpc>
              <a:spcAft>
                <a:spcPts val="300"/>
              </a:spcAft>
              <a:buFont typeface="Arial" panose="020B0604020202020204" pitchFamily="34" charset="0"/>
              <a:buChar char="•"/>
            </a:pPr>
            <a:r>
              <a:rPr lang="en-US" sz="1200" b="1" dirty="0">
                <a:solidFill>
                  <a:srgbClr val="002060"/>
                </a:solidFill>
              </a:rPr>
              <a:t>…</a:t>
            </a:r>
          </a:p>
        </p:txBody>
      </p:sp>
      <p:sp>
        <p:nvSpPr>
          <p:cNvPr id="18" name="Pentagon 17"/>
          <p:cNvSpPr/>
          <p:nvPr/>
        </p:nvSpPr>
        <p:spPr>
          <a:xfrm>
            <a:off x="356258" y="1766289"/>
            <a:ext cx="1958752" cy="2357056"/>
          </a:xfrm>
          <a:prstGeom prst="homePlate">
            <a:avLst/>
          </a:prstGeom>
          <a:solidFill>
            <a:srgbClr val="81BC00"/>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white"/>
                </a:solidFill>
              </a:rPr>
              <a:t>ERP SYSTEM</a:t>
            </a:r>
            <a:endParaRPr lang="en-US" sz="1400" b="1" dirty="0">
              <a:solidFill>
                <a:prstClr val="white"/>
              </a:solidFill>
            </a:endParaRPr>
          </a:p>
        </p:txBody>
      </p:sp>
    </p:spTree>
    <p:extLst>
      <p:ext uri="{BB962C8B-B14F-4D97-AF65-F5344CB8AC3E}">
        <p14:creationId xmlns:p14="http://schemas.microsoft.com/office/powerpoint/2010/main" val="36677407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9" name="Title 1"/>
          <p:cNvSpPr>
            <a:spLocks noGrp="1"/>
          </p:cNvSpPr>
          <p:nvPr>
            <p:ph type="title"/>
            <p:custDataLst>
              <p:tags r:id="rId2"/>
            </p:custDataLst>
          </p:nvPr>
        </p:nvSpPr>
        <p:spPr/>
        <p:txBody>
          <a:bodyPr/>
          <a:lstStyle/>
          <a:p>
            <a:r>
              <a:rPr lang="en-US" altLang="ja-JP" dirty="0" smtClean="0"/>
              <a:t>Conclusion: Order To Cash</a:t>
            </a:r>
            <a:endParaRPr lang="en-US" dirty="0" smtClean="0">
              <a:solidFill>
                <a:srgbClr val="575757"/>
              </a:solidFill>
            </a:endParaRPr>
          </a:p>
        </p:txBody>
      </p:sp>
      <p:graphicFrame>
        <p:nvGraphicFramePr>
          <p:cNvPr id="371718" name="Rectangle 6" hidden="1"/>
          <p:cNvGraphicFramePr>
            <a:graphicFrameLocks/>
          </p:cNvGraphicFramePr>
          <p:nvPr>
            <p:custDataLst>
              <p:tags r:id="rId3"/>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spid="_x0000_s47239" name="think-cell Slide" r:id="rId6" imgW="0" imgH="0" progId="">
                  <p:embed/>
                </p:oleObj>
              </mc:Choice>
              <mc:Fallback>
                <p:oleObj name="think-cell Slide" r:id="rId6"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2" name="Group 71"/>
          <p:cNvGrpSpPr>
            <a:grpSpLocks noChangeAspect="1"/>
          </p:cNvGrpSpPr>
          <p:nvPr/>
        </p:nvGrpSpPr>
        <p:grpSpPr>
          <a:xfrm>
            <a:off x="4904372" y="1507929"/>
            <a:ext cx="2011680" cy="2011680"/>
            <a:chOff x="-1156954" y="2193759"/>
            <a:chExt cx="3224463" cy="3224463"/>
          </a:xfrm>
        </p:grpSpPr>
        <p:sp>
          <p:nvSpPr>
            <p:cNvPr id="73" name="Oval 72"/>
            <p:cNvSpPr/>
            <p:nvPr/>
          </p:nvSpPr>
          <p:spPr>
            <a:xfrm>
              <a:off x="-1156954" y="2193759"/>
              <a:ext cx="3224463" cy="3224463"/>
            </a:xfrm>
            <a:prstGeom prst="ellipse">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74" name="Oval 73"/>
            <p:cNvSpPr>
              <a:spLocks noChangeAspect="1"/>
            </p:cNvSpPr>
            <p:nvPr/>
          </p:nvSpPr>
          <p:spPr>
            <a:xfrm>
              <a:off x="-1053483" y="2297230"/>
              <a:ext cx="3017520" cy="3017520"/>
            </a:xfrm>
            <a:prstGeom prst="ellipse">
              <a:avLst/>
            </a:prstGeom>
            <a:solidFill>
              <a:srgbClr val="0027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grpSp>
        <p:nvGrpSpPr>
          <p:cNvPr id="75" name="Group 74"/>
          <p:cNvGrpSpPr>
            <a:grpSpLocks noChangeAspect="1"/>
          </p:cNvGrpSpPr>
          <p:nvPr/>
        </p:nvGrpSpPr>
        <p:grpSpPr>
          <a:xfrm>
            <a:off x="4839818" y="4300859"/>
            <a:ext cx="2011680" cy="2011680"/>
            <a:chOff x="-1156954" y="2193759"/>
            <a:chExt cx="3224463" cy="3224463"/>
          </a:xfrm>
        </p:grpSpPr>
        <p:sp>
          <p:nvSpPr>
            <p:cNvPr id="76" name="Oval 75"/>
            <p:cNvSpPr/>
            <p:nvPr/>
          </p:nvSpPr>
          <p:spPr>
            <a:xfrm>
              <a:off x="-1156954" y="2193759"/>
              <a:ext cx="3224463" cy="3224463"/>
            </a:xfrm>
            <a:prstGeom prst="ellipse">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77" name="Oval 76"/>
            <p:cNvSpPr>
              <a:spLocks noChangeAspect="1"/>
            </p:cNvSpPr>
            <p:nvPr/>
          </p:nvSpPr>
          <p:spPr>
            <a:xfrm>
              <a:off x="-1053483" y="2297230"/>
              <a:ext cx="3017520" cy="3017520"/>
            </a:xfrm>
            <a:prstGeom prst="ellipse">
              <a:avLst/>
            </a:prstGeom>
            <a:solidFill>
              <a:srgbClr val="72C7E7"/>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grpSp>
        <p:nvGrpSpPr>
          <p:cNvPr id="78" name="Group 77"/>
          <p:cNvGrpSpPr>
            <a:grpSpLocks noChangeAspect="1"/>
          </p:cNvGrpSpPr>
          <p:nvPr/>
        </p:nvGrpSpPr>
        <p:grpSpPr>
          <a:xfrm>
            <a:off x="2033019" y="3489553"/>
            <a:ext cx="2011680" cy="2011680"/>
            <a:chOff x="-1156954" y="2193759"/>
            <a:chExt cx="3224463" cy="3224463"/>
          </a:xfrm>
        </p:grpSpPr>
        <p:sp>
          <p:nvSpPr>
            <p:cNvPr id="79" name="Oval 78"/>
            <p:cNvSpPr/>
            <p:nvPr/>
          </p:nvSpPr>
          <p:spPr>
            <a:xfrm>
              <a:off x="-1156954" y="2193759"/>
              <a:ext cx="3224463" cy="3224463"/>
            </a:xfrm>
            <a:prstGeom prst="ellipse">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80" name="Oval 79"/>
            <p:cNvSpPr>
              <a:spLocks noChangeAspect="1"/>
            </p:cNvSpPr>
            <p:nvPr/>
          </p:nvSpPr>
          <p:spPr>
            <a:xfrm>
              <a:off x="-1053483" y="2297230"/>
              <a:ext cx="3017520" cy="3017520"/>
            </a:xfrm>
            <a:prstGeom prst="ellipse">
              <a:avLst/>
            </a:prstGeom>
            <a:solidFill>
              <a:srgbClr val="575757"/>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grpSp>
        <p:nvGrpSpPr>
          <p:cNvPr id="81" name="Group 80"/>
          <p:cNvGrpSpPr>
            <a:grpSpLocks noChangeAspect="1"/>
          </p:cNvGrpSpPr>
          <p:nvPr/>
        </p:nvGrpSpPr>
        <p:grpSpPr>
          <a:xfrm>
            <a:off x="2353945" y="1200150"/>
            <a:ext cx="2011680" cy="2011680"/>
            <a:chOff x="-1156954" y="2193759"/>
            <a:chExt cx="3224463" cy="3224463"/>
          </a:xfrm>
        </p:grpSpPr>
        <p:sp>
          <p:nvSpPr>
            <p:cNvPr id="82" name="Oval 81"/>
            <p:cNvSpPr/>
            <p:nvPr/>
          </p:nvSpPr>
          <p:spPr>
            <a:xfrm>
              <a:off x="-1156954" y="2193759"/>
              <a:ext cx="3224463" cy="3224463"/>
            </a:xfrm>
            <a:prstGeom prst="ellipse">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83" name="Oval 82"/>
            <p:cNvSpPr>
              <a:spLocks noChangeAspect="1"/>
            </p:cNvSpPr>
            <p:nvPr/>
          </p:nvSpPr>
          <p:spPr>
            <a:xfrm>
              <a:off x="-1053483" y="2297230"/>
              <a:ext cx="3017520" cy="3017520"/>
            </a:xfrm>
            <a:prstGeom prst="ellipse">
              <a:avLst/>
            </a:prstGeom>
            <a:solidFill>
              <a:srgbClr val="00A1D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grpSp>
        <p:nvGrpSpPr>
          <p:cNvPr id="84" name="Group 83"/>
          <p:cNvGrpSpPr/>
          <p:nvPr/>
        </p:nvGrpSpPr>
        <p:grpSpPr>
          <a:xfrm>
            <a:off x="3038859" y="2205990"/>
            <a:ext cx="3224463" cy="3224463"/>
            <a:chOff x="3142331" y="2193759"/>
            <a:chExt cx="3224463" cy="3224463"/>
          </a:xfrm>
        </p:grpSpPr>
        <p:sp>
          <p:nvSpPr>
            <p:cNvPr id="85" name="Oval 84"/>
            <p:cNvSpPr/>
            <p:nvPr/>
          </p:nvSpPr>
          <p:spPr>
            <a:xfrm>
              <a:off x="3142331" y="2193759"/>
              <a:ext cx="3224463" cy="3224463"/>
            </a:xfrm>
            <a:prstGeom prst="ellipse">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86" name="Oval 85"/>
            <p:cNvSpPr>
              <a:spLocks noChangeAspect="1"/>
            </p:cNvSpPr>
            <p:nvPr/>
          </p:nvSpPr>
          <p:spPr>
            <a:xfrm>
              <a:off x="3245802" y="2297230"/>
              <a:ext cx="3017520" cy="3017520"/>
            </a:xfrm>
            <a:prstGeom prst="ellipse">
              <a:avLst/>
            </a:prstGeom>
            <a:solidFill>
              <a:schemeClr val="bg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grpSp>
      <p:pic>
        <p:nvPicPr>
          <p:cNvPr id="87"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31186" y="1943701"/>
            <a:ext cx="365760" cy="36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08184" y="5306699"/>
            <a:ext cx="404055" cy="36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45658" y="2097905"/>
            <a:ext cx="521637" cy="36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 name="Rectangle 90"/>
          <p:cNvSpPr/>
          <p:nvPr/>
        </p:nvSpPr>
        <p:spPr>
          <a:xfrm>
            <a:off x="3626511" y="3209209"/>
            <a:ext cx="2413266" cy="1107996"/>
          </a:xfrm>
          <a:prstGeom prst="rect">
            <a:avLst/>
          </a:prstGeom>
        </p:spPr>
        <p:txBody>
          <a:bodyPr wrap="square" lIns="0" tIns="0" rIns="0" bIns="0">
            <a:spAutoFit/>
          </a:bodyPr>
          <a:lstStyle/>
          <a:p>
            <a:pPr>
              <a:spcAft>
                <a:spcPts val="600"/>
              </a:spcAft>
            </a:pPr>
            <a:r>
              <a:rPr lang="en-US" sz="3600" dirty="0" smtClean="0">
                <a:ln w="0"/>
                <a:solidFill>
                  <a:schemeClr val="accent1"/>
                </a:solidFill>
                <a:effectLst>
                  <a:outerShdw blurRad="38100" dist="25400" dir="5400000" algn="ctr" rotWithShape="0">
                    <a:srgbClr val="6E747A">
                      <a:alpha val="43000"/>
                    </a:srgbClr>
                  </a:outerShdw>
                </a:effectLst>
              </a:rPr>
              <a:t>WORKING CAPITAL</a:t>
            </a:r>
            <a:endParaRPr lang="en-US" sz="3600" dirty="0">
              <a:ln w="0"/>
              <a:solidFill>
                <a:schemeClr val="accent1"/>
              </a:solidFill>
              <a:effectLst>
                <a:outerShdw blurRad="38100" dist="25400" dir="5400000" algn="ctr" rotWithShape="0">
                  <a:srgbClr val="6E747A">
                    <a:alpha val="43000"/>
                  </a:srgbClr>
                </a:outerShdw>
              </a:effectLst>
            </a:endParaRPr>
          </a:p>
        </p:txBody>
      </p:sp>
      <p:cxnSp>
        <p:nvCxnSpPr>
          <p:cNvPr id="92" name="Straight Connector 91"/>
          <p:cNvCxnSpPr/>
          <p:nvPr/>
        </p:nvCxnSpPr>
        <p:spPr>
          <a:xfrm flipH="1" flipV="1">
            <a:off x="2141621" y="1208088"/>
            <a:ext cx="340341" cy="204677"/>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522037" y="1208088"/>
            <a:ext cx="1619585" cy="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94" name="Oval 93"/>
          <p:cNvSpPr/>
          <p:nvPr/>
        </p:nvSpPr>
        <p:spPr>
          <a:xfrm>
            <a:off x="417764" y="1103814"/>
            <a:ext cx="208547" cy="208547"/>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95" name="Oval 94"/>
          <p:cNvSpPr/>
          <p:nvPr/>
        </p:nvSpPr>
        <p:spPr>
          <a:xfrm>
            <a:off x="2449878" y="1394590"/>
            <a:ext cx="130425" cy="130425"/>
          </a:xfrm>
          <a:prstGeom prst="ellipse">
            <a:avLst/>
          </a:pr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96" name="Oval 95"/>
          <p:cNvSpPr/>
          <p:nvPr/>
        </p:nvSpPr>
        <p:spPr>
          <a:xfrm>
            <a:off x="6402168" y="1498925"/>
            <a:ext cx="130425" cy="130425"/>
          </a:xfrm>
          <a:prstGeom prst="ellipse">
            <a:avLst/>
          </a:pr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cxnSp>
        <p:nvCxnSpPr>
          <p:cNvPr id="97" name="Straight Connector 96"/>
          <p:cNvCxnSpPr>
            <a:stCxn id="96" idx="7"/>
          </p:cNvCxnSpPr>
          <p:nvPr/>
        </p:nvCxnSpPr>
        <p:spPr>
          <a:xfrm flipV="1">
            <a:off x="6513493" y="1208088"/>
            <a:ext cx="273451" cy="309937"/>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6786944" y="1200150"/>
            <a:ext cx="1857495" cy="7938"/>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99" name="Oval 98"/>
          <p:cNvSpPr/>
          <p:nvPr/>
        </p:nvSpPr>
        <p:spPr>
          <a:xfrm>
            <a:off x="8540166" y="1103814"/>
            <a:ext cx="208547" cy="208547"/>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0" name="Oval 99"/>
          <p:cNvSpPr/>
          <p:nvPr/>
        </p:nvSpPr>
        <p:spPr>
          <a:xfrm>
            <a:off x="2434637" y="5378428"/>
            <a:ext cx="130425" cy="130425"/>
          </a:xfrm>
          <a:prstGeom prst="ellipse">
            <a:avLst/>
          </a:pr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cxnSp>
        <p:nvCxnSpPr>
          <p:cNvPr id="101" name="Straight Connector 100"/>
          <p:cNvCxnSpPr>
            <a:stCxn id="100" idx="3"/>
          </p:cNvCxnSpPr>
          <p:nvPr/>
        </p:nvCxnSpPr>
        <p:spPr>
          <a:xfrm flipH="1">
            <a:off x="2277450" y="5489753"/>
            <a:ext cx="176287" cy="274774"/>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539030" y="5764527"/>
            <a:ext cx="1738420" cy="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03" name="Oval 102"/>
          <p:cNvSpPr/>
          <p:nvPr/>
        </p:nvSpPr>
        <p:spPr>
          <a:xfrm>
            <a:off x="434757" y="5671687"/>
            <a:ext cx="208547" cy="208547"/>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4" name="Oval 103"/>
          <p:cNvSpPr/>
          <p:nvPr/>
        </p:nvSpPr>
        <p:spPr>
          <a:xfrm>
            <a:off x="6824272" y="5476418"/>
            <a:ext cx="130425" cy="130425"/>
          </a:xfrm>
          <a:prstGeom prst="ellipse">
            <a:avLst/>
          </a:pr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cxnSp>
        <p:nvCxnSpPr>
          <p:cNvPr id="105" name="Straight Connector 104"/>
          <p:cNvCxnSpPr>
            <a:stCxn id="104" idx="5"/>
          </p:cNvCxnSpPr>
          <p:nvPr/>
        </p:nvCxnSpPr>
        <p:spPr>
          <a:xfrm>
            <a:off x="6935597" y="5587743"/>
            <a:ext cx="192342" cy="217181"/>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7127939" y="5804924"/>
            <a:ext cx="1553828" cy="5716"/>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8577494" y="5686492"/>
            <a:ext cx="208547" cy="208547"/>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400" dirty="0" err="1" smtClean="0">
              <a:solidFill>
                <a:schemeClr val="tx2"/>
              </a:solidFill>
            </a:endParaRPr>
          </a:p>
        </p:txBody>
      </p:sp>
      <p:sp>
        <p:nvSpPr>
          <p:cNvPr id="108" name="Rectangle 107"/>
          <p:cNvSpPr/>
          <p:nvPr/>
        </p:nvSpPr>
        <p:spPr>
          <a:xfrm>
            <a:off x="6935597" y="1326520"/>
            <a:ext cx="1472191" cy="430887"/>
          </a:xfrm>
          <a:prstGeom prst="rect">
            <a:avLst/>
          </a:prstGeom>
        </p:spPr>
        <p:txBody>
          <a:bodyPr wrap="square" lIns="0" tIns="0" rIns="0" bIns="0">
            <a:spAutoFit/>
          </a:bodyPr>
          <a:lstStyle/>
          <a:p>
            <a:pPr>
              <a:spcAft>
                <a:spcPts val="600"/>
              </a:spcAft>
            </a:pPr>
            <a:r>
              <a:rPr lang="en-US" sz="1400" b="1" dirty="0" smtClean="0">
                <a:solidFill>
                  <a:srgbClr val="002776"/>
                </a:solidFill>
              </a:rPr>
              <a:t>identify </a:t>
            </a:r>
            <a:r>
              <a:rPr lang="en-US" sz="1400" b="1" dirty="0">
                <a:solidFill>
                  <a:srgbClr val="002776"/>
                </a:solidFill>
              </a:rPr>
              <a:t>red flags in your business</a:t>
            </a:r>
          </a:p>
        </p:txBody>
      </p:sp>
      <p:sp>
        <p:nvSpPr>
          <p:cNvPr id="109" name="Rectangle 108"/>
          <p:cNvSpPr/>
          <p:nvPr/>
        </p:nvSpPr>
        <p:spPr>
          <a:xfrm>
            <a:off x="626311" y="1315518"/>
            <a:ext cx="1589578" cy="1077218"/>
          </a:xfrm>
          <a:prstGeom prst="rect">
            <a:avLst/>
          </a:prstGeom>
        </p:spPr>
        <p:txBody>
          <a:bodyPr wrap="square" lIns="0" tIns="0" rIns="0" bIns="0">
            <a:spAutoFit/>
          </a:bodyPr>
          <a:lstStyle/>
          <a:p>
            <a:pPr>
              <a:spcAft>
                <a:spcPts val="600"/>
              </a:spcAft>
            </a:pPr>
            <a:r>
              <a:rPr lang="en-US" sz="1400" b="1" dirty="0">
                <a:solidFill>
                  <a:srgbClr val="002776"/>
                </a:solidFill>
              </a:rPr>
              <a:t>transaction is getting tied up somewhere along the order to cash cycle</a:t>
            </a:r>
          </a:p>
        </p:txBody>
      </p:sp>
      <p:sp>
        <p:nvSpPr>
          <p:cNvPr id="111" name="Rectangle 110"/>
          <p:cNvSpPr/>
          <p:nvPr/>
        </p:nvSpPr>
        <p:spPr>
          <a:xfrm>
            <a:off x="655862" y="5895039"/>
            <a:ext cx="1924441" cy="646331"/>
          </a:xfrm>
          <a:prstGeom prst="rect">
            <a:avLst/>
          </a:prstGeom>
        </p:spPr>
        <p:txBody>
          <a:bodyPr wrap="square" lIns="0" tIns="0" rIns="0" bIns="0">
            <a:spAutoFit/>
          </a:bodyPr>
          <a:lstStyle/>
          <a:p>
            <a:pPr>
              <a:spcAft>
                <a:spcPts val="600"/>
              </a:spcAft>
            </a:pPr>
            <a:r>
              <a:rPr lang="en-US" sz="1400" b="1" dirty="0">
                <a:solidFill>
                  <a:srgbClr val="002776"/>
                </a:solidFill>
              </a:rPr>
              <a:t>what you can do to rid yourself of these inefficiencies</a:t>
            </a:r>
          </a:p>
        </p:txBody>
      </p:sp>
      <p:sp>
        <p:nvSpPr>
          <p:cNvPr id="115" name="Rectangle 114"/>
          <p:cNvSpPr/>
          <p:nvPr/>
        </p:nvSpPr>
        <p:spPr>
          <a:xfrm>
            <a:off x="7252245" y="5912731"/>
            <a:ext cx="1856041" cy="430887"/>
          </a:xfrm>
          <a:prstGeom prst="rect">
            <a:avLst/>
          </a:prstGeom>
        </p:spPr>
        <p:txBody>
          <a:bodyPr wrap="square" lIns="0" tIns="0" rIns="0" bIns="0">
            <a:spAutoFit/>
          </a:bodyPr>
          <a:lstStyle/>
          <a:p>
            <a:pPr>
              <a:spcAft>
                <a:spcPts val="600"/>
              </a:spcAft>
            </a:pPr>
            <a:r>
              <a:rPr lang="en-US" sz="1400" b="1" dirty="0">
                <a:solidFill>
                  <a:srgbClr val="002776"/>
                </a:solidFill>
              </a:rPr>
              <a:t>Must-have for a successful business</a:t>
            </a:r>
          </a:p>
        </p:txBody>
      </p:sp>
      <p:pic>
        <p:nvPicPr>
          <p:cNvPr id="52" name="Picture 9" descr="C:\Users\jsauvageau\Desktop\3.png"/>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29485" y="4368968"/>
            <a:ext cx="520162" cy="448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072448"/>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r>
              <a:rPr lang="en-US" dirty="0" smtClean="0"/>
              <a:t/>
            </a:r>
            <a:br>
              <a:rPr lang="en-US" dirty="0" smtClean="0"/>
            </a:br>
            <a:endParaRPr lang="en-US" dirty="0"/>
          </a:p>
        </p:txBody>
      </p:sp>
      <p:pic>
        <p:nvPicPr>
          <p:cNvPr id="8194" name="Picture 2" descr="C:\Users\abmujahid\Downloads\question-m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90600"/>
            <a:ext cx="6400800" cy="5650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144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txBox="1">
            <a:spLocks/>
          </p:cNvSpPr>
          <p:nvPr/>
        </p:nvSpPr>
        <p:spPr>
          <a:xfrm>
            <a:off x="382399" y="4068763"/>
            <a:ext cx="8012113" cy="2393950"/>
          </a:xfrm>
          <a:prstGeom prst="rect">
            <a:avLst/>
          </a:prstGeom>
        </p:spPr>
        <p:txBody>
          <a:bodyPr vert="horz" lIns="0" tIns="0" rIns="0" bIns="0" rtlCol="0" anchor="b" anchorCtr="0">
            <a:normAutofit/>
          </a:bodyPr>
          <a:lstStyle>
            <a:lvl1pPr marL="274638" indent="-274638" algn="l" defTabSz="914400" rtl="0" eaLnBrk="1" latinLnBrk="0" hangingPunct="1">
              <a:spcBef>
                <a:spcPts val="1200"/>
              </a:spcBef>
              <a:buFont typeface="Arial" pitchFamily="34" charset="0"/>
              <a:buChar char="•"/>
              <a:defRPr sz="1800" b="0" kern="1200">
                <a:solidFill>
                  <a:schemeClr val="tx2"/>
                </a:solidFill>
                <a:latin typeface="+mn-lt"/>
                <a:ea typeface="+mn-ea"/>
                <a:cs typeface="+mn-cs"/>
              </a:defRPr>
            </a:lvl1pPr>
            <a:lvl2pPr marL="441325" indent="-166688"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2pPr>
            <a:lvl3pPr marL="441325" indent="-166688"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3pPr>
            <a:lvl4pPr marL="447675" indent="-180975"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4pPr>
            <a:lvl5pPr marL="441325" indent="-166688"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dirty="0"/>
              <a:t>Deloitte refers to one or more of Deloitte </a:t>
            </a:r>
            <a:r>
              <a:rPr lang="en-US" sz="900" dirty="0" err="1"/>
              <a:t>Touche</a:t>
            </a:r>
            <a:r>
              <a:rPr lang="en-US" sz="900" dirty="0"/>
              <a:t> Tohmatsu Limited, a UK private company limited by guarantee (“DTTL”), its network of member firms, and their related entities. DTTL and each of its member firms are legally separate and independent entities. DTTL (also referred to as “Deloitte Global”) does not provide services to clients. Please see </a:t>
            </a:r>
            <a:r>
              <a:rPr lang="en-US" sz="900" u="sng" dirty="0">
                <a:hlinkClick r:id="rId2"/>
              </a:rPr>
              <a:t>www.deloitte.com/about</a:t>
            </a:r>
            <a:r>
              <a:rPr lang="en-US" sz="900" dirty="0"/>
              <a:t> for a more detailed description of DTTL and its member firms.</a:t>
            </a:r>
            <a:endParaRPr lang="en-GB" sz="900" dirty="0"/>
          </a:p>
          <a:p>
            <a:pPr marL="0" indent="0">
              <a:buNone/>
            </a:pPr>
            <a:r>
              <a:rPr lang="en-US" sz="900" dirty="0"/>
              <a:t>Deloitte provides audit, tax, consulting, and financial advisory services to public and private clients spanning multiple industries. With a globally connected network of member firms in more than 150 countries and territories, Deloitte brings world-class capabilities and high-quality service to clients, delivering the insights they need to address their most complex business challenges. Deloitte’s more than 200,000 professionals are committed to becoming the standard of excellence.</a:t>
            </a:r>
            <a:endParaRPr lang="en-GB" sz="900" dirty="0"/>
          </a:p>
          <a:p>
            <a:pPr marL="0" indent="0">
              <a:buNone/>
            </a:pPr>
            <a:r>
              <a:rPr lang="en-US" sz="900" dirty="0"/>
              <a:t>This communication contains general information only, and none of Deloitte </a:t>
            </a:r>
            <a:r>
              <a:rPr lang="en-US" sz="900" dirty="0" err="1"/>
              <a:t>Touche</a:t>
            </a:r>
            <a:r>
              <a:rPr lang="en-US" sz="900" dirty="0"/>
              <a:t> Tohmatsu Limited, its member firms, or their related entities (collectively, the “Deloitte Network”) is, by means of this communication, rendering professional advice or services. No entity in the Deloitte network shall be responsible for any loss whatsoever sustained by any person who relies on this communication.</a:t>
            </a:r>
            <a:endParaRPr lang="en-GB" sz="900" dirty="0"/>
          </a:p>
          <a:p>
            <a:pPr marL="0" indent="0">
              <a:buNone/>
            </a:pPr>
            <a:r>
              <a:rPr lang="en-GB" sz="900" dirty="0"/>
              <a:t>© 2014. For information, contact Deloitte Belgium</a:t>
            </a:r>
          </a:p>
        </p:txBody>
      </p:sp>
      <p:sp>
        <p:nvSpPr>
          <p:cNvPr id="3" name="Slide Number Placeholder 2"/>
          <p:cNvSpPr>
            <a:spLocks noGrp="1"/>
          </p:cNvSpPr>
          <p:nvPr>
            <p:ph type="sldNum" sz="quarter" idx="4"/>
          </p:nvPr>
        </p:nvSpPr>
        <p:spPr/>
        <p:txBody>
          <a:bodyPr/>
          <a:lstStyle/>
          <a:p>
            <a:fld id="{95CC1D26-A9BD-4BDE-BDD9-08EDBAE96860}" type="slidenum">
              <a:rPr lang="en-GB" smtClean="0"/>
              <a:pPr/>
              <a:t>16</a:t>
            </a:fld>
            <a:endParaRPr lang="en-GB" dirty="0"/>
          </a:p>
        </p:txBody>
      </p:sp>
      <p:sp>
        <p:nvSpPr>
          <p:cNvPr id="2" name="TextBox 1"/>
          <p:cNvSpPr txBox="1"/>
          <p:nvPr/>
        </p:nvSpPr>
        <p:spPr>
          <a:xfrm>
            <a:off x="921355" y="1600200"/>
            <a:ext cx="6934200" cy="707886"/>
          </a:xfrm>
          <a:prstGeom prst="rect">
            <a:avLst/>
          </a:prstGeom>
          <a:noFill/>
        </p:spPr>
        <p:txBody>
          <a:bodyPr wrap="square" rtlCol="0">
            <a:spAutoFit/>
          </a:bodyPr>
          <a:lstStyle/>
          <a:p>
            <a:pPr algn="ctr"/>
            <a:r>
              <a:rPr lang="nl-BE" sz="4000" dirty="0">
                <a:solidFill>
                  <a:schemeClr val="accent1"/>
                </a:solidFill>
                <a:latin typeface="+mj-lt"/>
                <a:ea typeface="+mj-ea"/>
                <a:cs typeface="+mj-cs"/>
              </a:rPr>
              <a:t>THANK YOU</a:t>
            </a:r>
          </a:p>
        </p:txBody>
      </p:sp>
    </p:spTree>
    <p:extLst>
      <p:ext uri="{BB962C8B-B14F-4D97-AF65-F5344CB8AC3E}">
        <p14:creationId xmlns:p14="http://schemas.microsoft.com/office/powerpoint/2010/main" val="1796026385"/>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5adcHmchbU.LXdhMNfD8P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5adcHmchbU.LXdhMNfD8P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loitte Presentation Template 100114 (The Partners final version)">
  <a:themeElements>
    <a:clrScheme name="Custom 90">
      <a:dk1>
        <a:sysClr val="windowText" lastClr="000000"/>
      </a:dk1>
      <a:lt1>
        <a:sysClr val="window" lastClr="FFFFFF"/>
      </a:lt1>
      <a:dk2>
        <a:srgbClr val="313131"/>
      </a:dk2>
      <a:lt2>
        <a:srgbClr val="FFFFFF"/>
      </a:lt2>
      <a:accent1>
        <a:srgbClr val="002776"/>
      </a:accent1>
      <a:accent2>
        <a:srgbClr val="81BC00"/>
      </a:accent2>
      <a:accent3>
        <a:srgbClr val="00A1DE"/>
      </a:accent3>
      <a:accent4>
        <a:srgbClr val="3C8A2E"/>
      </a:accent4>
      <a:accent5>
        <a:srgbClr val="72C7E7"/>
      </a:accent5>
      <a:accent6>
        <a:srgbClr val="BDD203"/>
      </a:accent6>
      <a:hlink>
        <a:srgbClr val="00A1DE"/>
      </a:hlink>
      <a:folHlink>
        <a:srgbClr val="72C7E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loitte Presentation Screen Template Wide 050214">
  <a:themeElements>
    <a:clrScheme name="Custom 99">
      <a:dk1>
        <a:sysClr val="windowText" lastClr="000000"/>
      </a:dk1>
      <a:lt1>
        <a:sysClr val="window" lastClr="FFFFFF"/>
      </a:lt1>
      <a:dk2>
        <a:srgbClr val="313131"/>
      </a:dk2>
      <a:lt2>
        <a:srgbClr val="FFFFFF"/>
      </a:lt2>
      <a:accent1>
        <a:srgbClr val="002776"/>
      </a:accent1>
      <a:accent2>
        <a:srgbClr val="81BC00"/>
      </a:accent2>
      <a:accent3>
        <a:srgbClr val="00A1DE"/>
      </a:accent3>
      <a:accent4>
        <a:srgbClr val="3C8A2E"/>
      </a:accent4>
      <a:accent5>
        <a:srgbClr val="575757"/>
      </a:accent5>
      <a:accent6>
        <a:srgbClr val="BDD203"/>
      </a:accent6>
      <a:hlink>
        <a:srgbClr val="00A1DE"/>
      </a:hlink>
      <a:folHlink>
        <a:srgbClr val="72C7E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4BEB2C49014C4E96B3ABC070AB152D" ma:contentTypeVersion="0" ma:contentTypeDescription="Create a new document." ma:contentTypeScope="" ma:versionID="db7d582d2acdb03eae12968ea68fb48e">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25DBBF-87CB-403D-8A4F-FBFED73594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05769EA-0B1A-41D0-9DB6-3B97271E1EBC}">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5F73A7E7-2499-40B5-9BF7-F542FCFAD3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Deloitte Presentation Template 100114 (The Partners final version)</Template>
  <TotalTime>404</TotalTime>
  <Words>737</Words>
  <Application>Microsoft Office PowerPoint</Application>
  <PresentationFormat>On-screen Show (4:3)</PresentationFormat>
  <Paragraphs>125</Paragraphs>
  <Slides>16</Slides>
  <Notes>6</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23" baseType="lpstr">
      <vt:lpstr>ＭＳ Ｐゴシック</vt:lpstr>
      <vt:lpstr>Arial</vt:lpstr>
      <vt:lpstr>Calibri</vt:lpstr>
      <vt:lpstr>Times New Roman</vt:lpstr>
      <vt:lpstr>Deloitte Presentation Template 100114 (The Partners final version)</vt:lpstr>
      <vt:lpstr>Deloitte Presentation Screen Template Wide 050214</vt:lpstr>
      <vt:lpstr>think-cell Slide</vt:lpstr>
      <vt:lpstr>PowerPoint Presentation</vt:lpstr>
      <vt:lpstr>Credit Management Services</vt:lpstr>
      <vt:lpstr>Our Expertise</vt:lpstr>
      <vt:lpstr>PowerPoint Presentation</vt:lpstr>
      <vt:lpstr>Contents</vt:lpstr>
      <vt:lpstr>Order To Cash statistics</vt:lpstr>
      <vt:lpstr>Fast track to Order To Cash improvement</vt:lpstr>
      <vt:lpstr>PowerPoint Presentation</vt:lpstr>
      <vt:lpstr>PowerPoint Presentation</vt:lpstr>
      <vt:lpstr>PowerPoint Presentation</vt:lpstr>
      <vt:lpstr>PowerPoint Presentation</vt:lpstr>
      <vt:lpstr>PowerPoint Presentation</vt:lpstr>
      <vt:lpstr>The right tools for Order To Cash</vt:lpstr>
      <vt:lpstr>Conclusion: Order To Cash</vt:lpstr>
      <vt:lpstr>Questions? </vt:lpstr>
      <vt:lpstr>PowerPoint Presentation</vt:lpstr>
    </vt:vector>
  </TitlesOfParts>
  <Company>Deloitte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Deloitte PowerPoint template</dc:title>
  <dc:creator>Knight, Kareem</dc:creator>
  <cp:lastModifiedBy>De Preter, Bastian (BE - Brussels)</cp:lastModifiedBy>
  <cp:revision>230</cp:revision>
  <dcterms:created xsi:type="dcterms:W3CDTF">2014-01-29T13:58:13Z</dcterms:created>
  <dcterms:modified xsi:type="dcterms:W3CDTF">2015-10-12T22:42:56Z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0x010100974BEB2C49014C4E96B3ABC070AB152D</vt:lpwstr>
  </property>
</Properties>
</file>